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81" r:id="rId2"/>
    <p:sldId id="277" r:id="rId3"/>
    <p:sldId id="274" r:id="rId4"/>
    <p:sldId id="257" r:id="rId5"/>
    <p:sldId id="258" r:id="rId6"/>
    <p:sldId id="259" r:id="rId7"/>
    <p:sldId id="260" r:id="rId8"/>
    <p:sldId id="261" r:id="rId9"/>
    <p:sldId id="262" r:id="rId10"/>
    <p:sldId id="268" r:id="rId11"/>
    <p:sldId id="269" r:id="rId12"/>
    <p:sldId id="270" r:id="rId13"/>
    <p:sldId id="271" r:id="rId14"/>
    <p:sldId id="272" r:id="rId15"/>
    <p:sldId id="265" r:id="rId16"/>
    <p:sldId id="266" r:id="rId17"/>
    <p:sldId id="275" r:id="rId18"/>
    <p:sldId id="267" r:id="rId19"/>
    <p:sldId id="283"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8" d="100"/>
          <a:sy n="48" d="100"/>
        </p:scale>
        <p:origin x="-1315" y="-1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20J%20P%20Singh\Desktop\Graph%20source%20of%20presentation%20of%20groundnu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Sheet2!$B$6</c:f>
              <c:strCache>
                <c:ptCount val="1"/>
                <c:pt idx="0">
                  <c:v>Area in million ha</c:v>
                </c:pt>
              </c:strCache>
            </c:strRef>
          </c:tx>
          <c:cat>
            <c:strRef>
              <c:f>Sheet2!$A$7:$A$12</c:f>
              <c:strCache>
                <c:ptCount val="6"/>
                <c:pt idx="0">
                  <c:v>1970-71</c:v>
                </c:pt>
                <c:pt idx="1">
                  <c:v>1980-81</c:v>
                </c:pt>
                <c:pt idx="2">
                  <c:v>1990-91</c:v>
                </c:pt>
                <c:pt idx="3">
                  <c:v>2000-01</c:v>
                </c:pt>
                <c:pt idx="4">
                  <c:v>2010-11</c:v>
                </c:pt>
                <c:pt idx="5">
                  <c:v>2015-16</c:v>
                </c:pt>
              </c:strCache>
            </c:strRef>
          </c:cat>
          <c:val>
            <c:numRef>
              <c:f>Sheet2!$B$7:$B$12</c:f>
              <c:numCache>
                <c:formatCode>0.00</c:formatCode>
                <c:ptCount val="6"/>
                <c:pt idx="0">
                  <c:v>3.0000000000000096E-2</c:v>
                </c:pt>
                <c:pt idx="1">
                  <c:v>0.61000000000000065</c:v>
                </c:pt>
                <c:pt idx="2">
                  <c:v>2.56</c:v>
                </c:pt>
                <c:pt idx="3">
                  <c:v>6.42</c:v>
                </c:pt>
                <c:pt idx="4">
                  <c:v>9.6</c:v>
                </c:pt>
                <c:pt idx="5">
                  <c:v>11.66</c:v>
                </c:pt>
              </c:numCache>
            </c:numRef>
          </c:val>
        </c:ser>
        <c:ser>
          <c:idx val="1"/>
          <c:order val="1"/>
          <c:tx>
            <c:strRef>
              <c:f>Sheet2!$C$6</c:f>
              <c:strCache>
                <c:ptCount val="1"/>
                <c:pt idx="0">
                  <c:v>Production in million tonnes</c:v>
                </c:pt>
              </c:strCache>
            </c:strRef>
          </c:tx>
          <c:cat>
            <c:strRef>
              <c:f>Sheet2!$A$7:$A$12</c:f>
              <c:strCache>
                <c:ptCount val="6"/>
                <c:pt idx="0">
                  <c:v>1970-71</c:v>
                </c:pt>
                <c:pt idx="1">
                  <c:v>1980-81</c:v>
                </c:pt>
                <c:pt idx="2">
                  <c:v>1990-91</c:v>
                </c:pt>
                <c:pt idx="3">
                  <c:v>2000-01</c:v>
                </c:pt>
                <c:pt idx="4">
                  <c:v>2010-11</c:v>
                </c:pt>
                <c:pt idx="5">
                  <c:v>2015-16</c:v>
                </c:pt>
              </c:strCache>
            </c:strRef>
          </c:cat>
          <c:val>
            <c:numRef>
              <c:f>Sheet2!$C$7:$C$12</c:f>
              <c:numCache>
                <c:formatCode>0.00</c:formatCode>
                <c:ptCount val="6"/>
                <c:pt idx="0">
                  <c:v>1.0000000000000038E-2</c:v>
                </c:pt>
                <c:pt idx="1">
                  <c:v>0.44000000000000061</c:v>
                </c:pt>
                <c:pt idx="2">
                  <c:v>2.6</c:v>
                </c:pt>
                <c:pt idx="3">
                  <c:v>5.28</c:v>
                </c:pt>
                <c:pt idx="4">
                  <c:v>12.474</c:v>
                </c:pt>
                <c:pt idx="5">
                  <c:v>8.59</c:v>
                </c:pt>
              </c:numCache>
            </c:numRef>
          </c:val>
        </c:ser>
        <c:ser>
          <c:idx val="2"/>
          <c:order val="2"/>
          <c:tx>
            <c:strRef>
              <c:f>Sheet2!$D$6</c:f>
              <c:strCache>
                <c:ptCount val="1"/>
                <c:pt idx="0">
                  <c:v>Yield  in qtl/ha</c:v>
                </c:pt>
              </c:strCache>
            </c:strRef>
          </c:tx>
          <c:cat>
            <c:strRef>
              <c:f>Sheet2!$A$7:$A$12</c:f>
              <c:strCache>
                <c:ptCount val="6"/>
                <c:pt idx="0">
                  <c:v>1970-71</c:v>
                </c:pt>
                <c:pt idx="1">
                  <c:v>1980-81</c:v>
                </c:pt>
                <c:pt idx="2">
                  <c:v>1990-91</c:v>
                </c:pt>
                <c:pt idx="3">
                  <c:v>2000-01</c:v>
                </c:pt>
                <c:pt idx="4">
                  <c:v>2010-11</c:v>
                </c:pt>
                <c:pt idx="5">
                  <c:v>2015-16</c:v>
                </c:pt>
              </c:strCache>
            </c:strRef>
          </c:cat>
          <c:val>
            <c:numRef>
              <c:f>Sheet2!$D$7:$D$12</c:f>
              <c:numCache>
                <c:formatCode>General</c:formatCode>
                <c:ptCount val="6"/>
                <c:pt idx="0">
                  <c:v>4.26</c:v>
                </c:pt>
                <c:pt idx="1">
                  <c:v>7.28</c:v>
                </c:pt>
                <c:pt idx="2">
                  <c:v>10.15</c:v>
                </c:pt>
                <c:pt idx="3">
                  <c:v>8.2299999999999986</c:v>
                </c:pt>
                <c:pt idx="4">
                  <c:v>13.27</c:v>
                </c:pt>
                <c:pt idx="5">
                  <c:v>7.37</c:v>
                </c:pt>
              </c:numCache>
            </c:numRef>
          </c:val>
        </c:ser>
        <c:marker val="1"/>
        <c:axId val="87181184"/>
        <c:axId val="109622016"/>
      </c:lineChart>
      <c:catAx>
        <c:axId val="87181184"/>
        <c:scaling>
          <c:orientation val="minMax"/>
        </c:scaling>
        <c:axPos val="b"/>
        <c:majorTickMark val="none"/>
        <c:tickLblPos val="nextTo"/>
        <c:txPr>
          <a:bodyPr/>
          <a:lstStyle/>
          <a:p>
            <a:pPr>
              <a:defRPr lang="en-US"/>
            </a:pPr>
            <a:endParaRPr lang="en-US"/>
          </a:p>
        </c:txPr>
        <c:crossAx val="109622016"/>
        <c:crosses val="autoZero"/>
        <c:auto val="1"/>
        <c:lblAlgn val="ctr"/>
        <c:lblOffset val="100"/>
      </c:catAx>
      <c:valAx>
        <c:axId val="109622016"/>
        <c:scaling>
          <c:orientation val="minMax"/>
        </c:scaling>
        <c:axPos val="l"/>
        <c:majorGridlines/>
        <c:numFmt formatCode="0.00" sourceLinked="1"/>
        <c:majorTickMark val="none"/>
        <c:tickLblPos val="nextTo"/>
        <c:txPr>
          <a:bodyPr/>
          <a:lstStyle/>
          <a:p>
            <a:pPr>
              <a:defRPr lang="en-US"/>
            </a:pPr>
            <a:endParaRPr lang="en-US"/>
          </a:p>
        </c:txPr>
        <c:crossAx val="87181184"/>
        <c:crosses val="autoZero"/>
        <c:crossBetween val="between"/>
      </c:valAx>
    </c:plotArea>
    <c:legend>
      <c:legendPos val="r"/>
      <c:txPr>
        <a:bodyPr/>
        <a:lstStyle/>
        <a:p>
          <a:pPr>
            <a:defRPr lang="en-US"/>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A68A8-344D-424B-9178-0B61FB2DF39C}" type="datetimeFigureOut">
              <a:rPr lang="en-US" smtClean="0"/>
              <a:pPr/>
              <a:t>3/6/2017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669686-42FF-4E55-AF54-C7E54027726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A6E60-3F73-48C9-8F4E-15BF2EBC0EF5}" type="datetimeFigureOut">
              <a:rPr lang="en-US" smtClean="0"/>
              <a:pPr/>
              <a:t>3/6/2017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3BCE9-11CF-443C-B61C-366EF04916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4F017-49AA-4F4F-907D-BE923D0D3B1D}"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FE218-4C4B-4EFD-B819-52926723009D}"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3515D-B5BE-462F-8B2A-041D3708D7A6}"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76460-8A53-4F43-B7BC-26E65CDF19A7}"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C7337-DD53-4C7D-BC60-A3985F7BF9C5}" type="datetime1">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8161EA-4AEB-4C78-ABED-47D2096AAF53}" type="datetime1">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40E61-D77D-40D2-9A36-5ED22271B608}" type="datetime1">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2FBAD5-1076-439A-BF1D-32ACD5E33604}" type="datetime1">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353B-D882-480D-B6D7-C2742711705C}" type="datetime1">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B203E7-83C7-4423-AB0B-DE011AB616DB}" type="datetime1">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A0DB4-0F09-41A6-AB79-C6FD8ECCEDC4}" type="datetime1">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B6F71-11DE-4F02-8C72-B2121FB16A07}" type="datetime1">
              <a:rPr lang="en-US" smtClean="0"/>
              <a:pPr/>
              <a:t>3/6/2017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
        <p:nvSpPr>
          <p:cNvPr id="3" name="Rectangle 2"/>
          <p:cNvSpPr/>
          <p:nvPr/>
        </p:nvSpPr>
        <p:spPr>
          <a:xfrm>
            <a:off x="3352800" y="0"/>
            <a:ext cx="2202719" cy="707886"/>
          </a:xfrm>
          <a:prstGeom prst="rect">
            <a:avLst/>
          </a:prstGeom>
        </p:spPr>
        <p:txBody>
          <a:bodyPr wrap="none">
            <a:spAutoFit/>
          </a:bodyPr>
          <a:lstStyle/>
          <a:p>
            <a:r>
              <a:rPr lang="en-US" sz="4000" b="1" dirty="0" smtClean="0"/>
              <a:t>SOYBEAN</a:t>
            </a:r>
            <a:endParaRPr lang="en-US" sz="4000" dirty="0"/>
          </a:p>
        </p:txBody>
      </p:sp>
      <p:pic>
        <p:nvPicPr>
          <p:cNvPr id="4" name="Picture 3" descr="Soy2"/>
          <p:cNvPicPr/>
          <p:nvPr/>
        </p:nvPicPr>
        <p:blipFill>
          <a:blip r:embed="rId2"/>
          <a:srcRect/>
          <a:stretch>
            <a:fillRect/>
          </a:stretch>
        </p:blipFill>
        <p:spPr bwMode="auto">
          <a:xfrm>
            <a:off x="1676400" y="914400"/>
            <a:ext cx="5791200" cy="2819399"/>
          </a:xfrm>
          <a:prstGeom prst="rect">
            <a:avLst/>
          </a:prstGeom>
          <a:noFill/>
          <a:ln w="9525">
            <a:noFill/>
            <a:miter lim="800000"/>
            <a:headEnd/>
            <a:tailEnd/>
          </a:ln>
        </p:spPr>
      </p:pic>
      <p:pic>
        <p:nvPicPr>
          <p:cNvPr id="5" name="Picture 4" descr="Image result for ashoka symbol"/>
          <p:cNvPicPr/>
          <p:nvPr/>
        </p:nvPicPr>
        <p:blipFill>
          <a:blip r:embed="rId3"/>
          <a:srcRect/>
          <a:stretch>
            <a:fillRect/>
          </a:stretch>
        </p:blipFill>
        <p:spPr bwMode="auto">
          <a:xfrm>
            <a:off x="4114800" y="3962400"/>
            <a:ext cx="768350" cy="1123506"/>
          </a:xfrm>
          <a:prstGeom prst="rect">
            <a:avLst/>
          </a:prstGeom>
          <a:noFill/>
          <a:ln w="9525">
            <a:noFill/>
            <a:miter lim="800000"/>
            <a:headEnd/>
            <a:tailEnd/>
          </a:ln>
        </p:spPr>
      </p:pic>
      <p:sp>
        <p:nvSpPr>
          <p:cNvPr id="6" name="Rectangle 5"/>
          <p:cNvSpPr/>
          <p:nvPr/>
        </p:nvSpPr>
        <p:spPr>
          <a:xfrm>
            <a:off x="1066800" y="5181600"/>
            <a:ext cx="7086600" cy="1415772"/>
          </a:xfrm>
          <a:prstGeom prst="rect">
            <a:avLst/>
          </a:prstGeom>
        </p:spPr>
        <p:txBody>
          <a:bodyPr wrap="square">
            <a:spAutoFit/>
          </a:bodyPr>
          <a:lstStyle/>
          <a:p>
            <a:pPr lvl="0" algn="ctr" fontAlgn="base">
              <a:spcBef>
                <a:spcPct val="0"/>
              </a:spcBef>
              <a:spcAft>
                <a:spcPct val="0"/>
              </a:spcAft>
            </a:pPr>
            <a:r>
              <a:rPr lang="en-US" sz="1600" b="1" dirty="0" smtClean="0">
                <a:latin typeface="+mj-lt"/>
                <a:ea typeface="Times New Roman" pitchFamily="18" charset="0"/>
                <a:cs typeface="Arial" pitchFamily="34" charset="0"/>
              </a:rPr>
              <a:t>OILSEEDS DIVISION</a:t>
            </a:r>
            <a:endParaRPr lang="en-US" sz="1600" b="1" dirty="0" smtClean="0">
              <a:latin typeface="+mj-lt"/>
              <a:cs typeface="Arial" pitchFamily="34" charset="0"/>
            </a:endParaRPr>
          </a:p>
          <a:p>
            <a:pPr lvl="0" algn="ctr" eaLnBrk="0" fontAlgn="base" hangingPunct="0">
              <a:spcBef>
                <a:spcPct val="0"/>
              </a:spcBef>
              <a:spcAft>
                <a:spcPct val="0"/>
              </a:spcAft>
            </a:pPr>
            <a:r>
              <a:rPr lang="en-US" sz="1400" b="1" dirty="0" smtClean="0">
                <a:latin typeface="+mj-lt"/>
                <a:ea typeface="Times New Roman" pitchFamily="18" charset="0"/>
                <a:cs typeface="Arial" pitchFamily="34" charset="0"/>
              </a:rPr>
              <a:t>DEPARTMENT OF AGRICULTURE, COOPERATION &amp; FARMERS’ WELFARE</a:t>
            </a:r>
            <a:endParaRPr lang="en-US" sz="1400" b="1" dirty="0" smtClean="0">
              <a:latin typeface="+mj-lt"/>
              <a:cs typeface="Arial" pitchFamily="34" charset="0"/>
            </a:endParaRPr>
          </a:p>
          <a:p>
            <a:pPr lvl="0" algn="ctr" eaLnBrk="0" fontAlgn="base" hangingPunct="0">
              <a:spcBef>
                <a:spcPct val="0"/>
              </a:spcBef>
              <a:spcAft>
                <a:spcPct val="0"/>
              </a:spcAft>
            </a:pPr>
            <a:r>
              <a:rPr lang="en-US" sz="1400" b="1" dirty="0" smtClean="0">
                <a:latin typeface="+mj-lt"/>
                <a:ea typeface="Times New Roman" pitchFamily="18" charset="0"/>
                <a:cs typeface="Arial" pitchFamily="34" charset="0"/>
              </a:rPr>
              <a:t>MINISTRY OF AGRICULTURE &amp; FARMERS’ WELFARE</a:t>
            </a:r>
            <a:endParaRPr lang="en-US" sz="1400" b="1" dirty="0" smtClean="0">
              <a:latin typeface="+mj-lt"/>
              <a:cs typeface="Arial" pitchFamily="34" charset="0"/>
            </a:endParaRPr>
          </a:p>
          <a:p>
            <a:pPr lvl="0" algn="ctr" eaLnBrk="0" fontAlgn="base" hangingPunct="0">
              <a:spcBef>
                <a:spcPct val="0"/>
              </a:spcBef>
              <a:spcAft>
                <a:spcPct val="0"/>
              </a:spcAft>
            </a:pPr>
            <a:r>
              <a:rPr lang="en-US" sz="1400" b="1" dirty="0" smtClean="0">
                <a:latin typeface="+mj-lt"/>
                <a:ea typeface="Times New Roman" pitchFamily="18" charset="0"/>
                <a:cs typeface="Arial" pitchFamily="34" charset="0"/>
              </a:rPr>
              <a:t>GOVERNMENT OF INDIA</a:t>
            </a:r>
            <a:endParaRPr lang="en-US" sz="1400" b="1" dirty="0" smtClean="0">
              <a:latin typeface="+mj-lt"/>
              <a:cs typeface="Arial" pitchFamily="34" charset="0"/>
            </a:endParaRPr>
          </a:p>
          <a:p>
            <a:pPr lvl="0" algn="ctr" eaLnBrk="0" fontAlgn="base" hangingPunct="0">
              <a:spcBef>
                <a:spcPct val="0"/>
              </a:spcBef>
              <a:spcAft>
                <a:spcPct val="0"/>
              </a:spcAft>
            </a:pPr>
            <a:r>
              <a:rPr lang="en-US" sz="1400" b="1" dirty="0" smtClean="0">
                <a:latin typeface="+mj-lt"/>
                <a:ea typeface="Times New Roman" pitchFamily="18" charset="0"/>
                <a:cs typeface="Arial" pitchFamily="34" charset="0"/>
              </a:rPr>
              <a:t>KRISHI BHAWAN, NEW DELHI</a:t>
            </a:r>
            <a:endParaRPr lang="en-US" sz="1400" b="1" dirty="0" smtClean="0">
              <a:latin typeface="+mj-lt"/>
              <a:cs typeface="Arial" pitchFamily="34" charset="0"/>
            </a:endParaRPr>
          </a:p>
          <a:p>
            <a:pPr lvl="0" algn="ctr" eaLnBrk="0" fontAlgn="base" hangingPunct="0">
              <a:spcBef>
                <a:spcPct val="0"/>
              </a:spcBef>
              <a:spcAft>
                <a:spcPct val="0"/>
              </a:spcAft>
            </a:pPr>
            <a:r>
              <a:rPr lang="en-US" sz="1400" b="1" dirty="0" smtClean="0">
                <a:latin typeface="+mj-lt"/>
                <a:ea typeface="Times New Roman" pitchFamily="18" charset="0"/>
                <a:cs typeface="Arial" pitchFamily="34" charset="0"/>
              </a:rPr>
              <a:t>www.nmoop.gov.in</a:t>
            </a:r>
            <a:endParaRPr lang="en-US" sz="1400" b="1" dirty="0" smtClean="0">
              <a:latin typeface="+mj-lt"/>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smtClean="0"/>
              <a:t> POPULAR VARIETIES OF SOYBEAN </a:t>
            </a:r>
            <a:endParaRPr lang="en-US" sz="3600" b="1" dirty="0"/>
          </a:p>
        </p:txBody>
      </p:sp>
      <p:graphicFrame>
        <p:nvGraphicFramePr>
          <p:cNvPr id="4" name="Content Placeholder 3"/>
          <p:cNvGraphicFramePr>
            <a:graphicFrameLocks noGrp="1"/>
          </p:cNvGraphicFramePr>
          <p:nvPr>
            <p:ph idx="1"/>
          </p:nvPr>
        </p:nvGraphicFramePr>
        <p:xfrm>
          <a:off x="457200" y="1447800"/>
          <a:ext cx="8229600" cy="4953000"/>
        </p:xfrm>
        <a:graphic>
          <a:graphicData uri="http://schemas.openxmlformats.org/drawingml/2006/table">
            <a:tbl>
              <a:tblPr firstRow="1" bandRow="1">
                <a:tableStyleId>{5C22544A-7EE6-4342-B048-85BDC9FD1C3A}</a:tableStyleId>
              </a:tblPr>
              <a:tblGrid>
                <a:gridCol w="990600"/>
                <a:gridCol w="2133600"/>
                <a:gridCol w="5105400"/>
              </a:tblGrid>
              <a:tr h="495300">
                <a:tc>
                  <a:txBody>
                    <a:bodyPr/>
                    <a:lstStyle/>
                    <a:p>
                      <a:r>
                        <a:rPr lang="en-US" sz="2400" b="1" dirty="0" err="1" smtClean="0"/>
                        <a:t>S.No</a:t>
                      </a:r>
                      <a:r>
                        <a:rPr lang="en-US" sz="2400" b="1" dirty="0" smtClean="0"/>
                        <a:t>.</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lt1"/>
                          </a:solidFill>
                          <a:latin typeface="+mn-lt"/>
                          <a:ea typeface="+mn-ea"/>
                          <a:cs typeface="+mn-cs"/>
                        </a:rPr>
                        <a:t>State</a:t>
                      </a:r>
                      <a:endParaRPr lang="en-US" sz="2400" b="1" dirty="0" smtClean="0"/>
                    </a:p>
                  </a:txBody>
                  <a:tcPr/>
                </a:tc>
                <a:tc>
                  <a:txBody>
                    <a:bodyPr/>
                    <a:lstStyle/>
                    <a:p>
                      <a:pPr algn="ctr"/>
                      <a:r>
                        <a:rPr lang="en-US" sz="2400" b="1" dirty="0" smtClean="0"/>
                        <a:t>Varieties</a:t>
                      </a:r>
                      <a:endParaRPr lang="en-US" sz="2400" b="1" dirty="0"/>
                    </a:p>
                  </a:txBody>
                  <a:tcPr/>
                </a:tc>
              </a:tr>
              <a:tr h="1287780">
                <a:tc>
                  <a:txBody>
                    <a:bodyPr/>
                    <a:lstStyle/>
                    <a:p>
                      <a:r>
                        <a:rPr lang="en-US" sz="2400" b="1" dirty="0" smtClean="0"/>
                        <a:t>1</a:t>
                      </a:r>
                      <a:endParaRPr lang="en-US" sz="2400" b="1" dirty="0"/>
                    </a:p>
                  </a:txBody>
                  <a:tcPr/>
                </a:tc>
                <a:tc>
                  <a:txBody>
                    <a:bodyPr/>
                    <a:lstStyle/>
                    <a:p>
                      <a:r>
                        <a:rPr lang="en-US" sz="2400" b="1" dirty="0" smtClean="0"/>
                        <a:t>MP</a:t>
                      </a:r>
                      <a:endParaRPr lang="en-US" sz="2400" b="1" dirty="0"/>
                    </a:p>
                  </a:txBody>
                  <a:tcPr/>
                </a:tc>
                <a:tc>
                  <a:txBody>
                    <a:bodyPr/>
                    <a:lstStyle/>
                    <a:p>
                      <a:pPr algn="just"/>
                      <a:r>
                        <a:rPr lang="en-US" sz="2400" b="1" dirty="0" smtClean="0"/>
                        <a:t>JS-95-60, JS-97-52,  JS-93-05, JS-335, MACS-1188,</a:t>
                      </a:r>
                      <a:r>
                        <a:rPr lang="en-US" sz="2400" b="1" baseline="0" dirty="0" smtClean="0"/>
                        <a:t> MACS-1281, NRC-7, , NRC-37, NRC-86</a:t>
                      </a:r>
                      <a:endParaRPr lang="en-US" sz="2400" b="1" dirty="0"/>
                    </a:p>
                  </a:txBody>
                  <a:tcPr/>
                </a:tc>
              </a:tr>
              <a:tr h="1287780">
                <a:tc>
                  <a:txBody>
                    <a:bodyPr/>
                    <a:lstStyle/>
                    <a:p>
                      <a:r>
                        <a:rPr lang="en-US" sz="2400" b="1" dirty="0" smtClean="0"/>
                        <a:t>2</a:t>
                      </a:r>
                      <a:endParaRPr lang="en-US" sz="2400" b="1" dirty="0"/>
                    </a:p>
                  </a:txBody>
                  <a:tcPr/>
                </a:tc>
                <a:tc>
                  <a:txBody>
                    <a:bodyPr/>
                    <a:lstStyle/>
                    <a:p>
                      <a:r>
                        <a:rPr lang="en-US" sz="2400" b="1" dirty="0" smtClean="0"/>
                        <a:t>Maharashtra</a:t>
                      </a:r>
                      <a:endParaRPr lang="en-US" sz="2400" b="1" dirty="0"/>
                    </a:p>
                  </a:txBody>
                  <a:tcPr/>
                </a:tc>
                <a:tc>
                  <a:txBody>
                    <a:bodyPr/>
                    <a:lstStyle/>
                    <a:p>
                      <a:pPr algn="just"/>
                      <a:r>
                        <a:rPr lang="en-US" sz="2400" b="1" dirty="0" smtClean="0"/>
                        <a:t>MAUS-81, MAUS-61-2, MACS-450,MACS-1188,</a:t>
                      </a:r>
                      <a:r>
                        <a:rPr lang="en-US" sz="2400" b="1" baseline="0" dirty="0" smtClean="0"/>
                        <a:t> MACS-1281, JS-335, KDS-344, RKS-18</a:t>
                      </a:r>
                      <a:endParaRPr lang="en-US" sz="2400" b="1" dirty="0"/>
                    </a:p>
                  </a:txBody>
                  <a:tcPr/>
                </a:tc>
              </a:tr>
              <a:tr h="495300">
                <a:tc>
                  <a:txBody>
                    <a:bodyPr/>
                    <a:lstStyle/>
                    <a:p>
                      <a:r>
                        <a:rPr lang="en-US" sz="2400" b="1" dirty="0" smtClean="0"/>
                        <a:t>3</a:t>
                      </a:r>
                      <a:endParaRPr lang="en-US" sz="2400" b="1" dirty="0"/>
                    </a:p>
                  </a:txBody>
                  <a:tcPr/>
                </a:tc>
                <a:tc>
                  <a:txBody>
                    <a:bodyPr/>
                    <a:lstStyle/>
                    <a:p>
                      <a:r>
                        <a:rPr lang="en-US" sz="2400" b="1" dirty="0" smtClean="0"/>
                        <a:t>Rajasthan</a:t>
                      </a:r>
                      <a:endParaRPr lang="en-US" sz="2400" b="1" dirty="0"/>
                    </a:p>
                  </a:txBody>
                  <a:tcPr/>
                </a:tc>
                <a:tc>
                  <a:txBody>
                    <a:bodyPr/>
                    <a:lstStyle/>
                    <a:p>
                      <a:r>
                        <a:rPr lang="en-US" sz="2400" b="1" dirty="0" smtClean="0"/>
                        <a:t>RKS-45, JS-335, JS-93-05, JS-95-60</a:t>
                      </a:r>
                      <a:endParaRPr lang="en-US" sz="2400" b="1" dirty="0"/>
                    </a:p>
                  </a:txBody>
                  <a:tcPr/>
                </a:tc>
              </a:tr>
              <a:tr h="891540">
                <a:tc>
                  <a:txBody>
                    <a:bodyPr/>
                    <a:lstStyle/>
                    <a:p>
                      <a:r>
                        <a:rPr lang="en-US" sz="2400" b="1" dirty="0" smtClean="0"/>
                        <a:t>4</a:t>
                      </a:r>
                      <a:endParaRPr lang="en-US" sz="2400" b="1" dirty="0"/>
                    </a:p>
                  </a:txBody>
                  <a:tcPr/>
                </a:tc>
                <a:tc>
                  <a:txBody>
                    <a:bodyPr/>
                    <a:lstStyle/>
                    <a:p>
                      <a:r>
                        <a:rPr lang="en-US" sz="2400" b="1" dirty="0" smtClean="0"/>
                        <a:t>Karnataka</a:t>
                      </a:r>
                      <a:endParaRPr lang="en-US" sz="2400" b="1" dirty="0"/>
                    </a:p>
                  </a:txBody>
                  <a:tcPr/>
                </a:tc>
                <a:tc>
                  <a:txBody>
                    <a:bodyPr/>
                    <a:lstStyle/>
                    <a:p>
                      <a:r>
                        <a:rPr lang="en-US" sz="2400" b="1" dirty="0" smtClean="0"/>
                        <a:t>MAUS-2, RKS-18,</a:t>
                      </a:r>
                      <a:r>
                        <a:rPr lang="en-US" sz="2400" b="1" baseline="0" dirty="0" smtClean="0"/>
                        <a:t> DSb-1, DSb-21, JS-93-05, JS-335</a:t>
                      </a:r>
                      <a:endParaRPr lang="en-US" sz="2400" b="1" dirty="0"/>
                    </a:p>
                  </a:txBody>
                  <a:tcPr/>
                </a:tc>
              </a:tr>
              <a:tr h="495300">
                <a:tc>
                  <a:txBody>
                    <a:bodyPr/>
                    <a:lstStyle/>
                    <a:p>
                      <a:r>
                        <a:rPr lang="en-US" sz="2400" b="1" dirty="0" smtClean="0"/>
                        <a:t>5</a:t>
                      </a:r>
                      <a:endParaRPr lang="en-US" sz="2400" b="1" dirty="0"/>
                    </a:p>
                  </a:txBody>
                  <a:tcPr/>
                </a:tc>
                <a:tc>
                  <a:txBody>
                    <a:bodyPr/>
                    <a:lstStyle/>
                    <a:p>
                      <a:r>
                        <a:rPr lang="en-US" sz="2400" b="1" dirty="0" smtClean="0"/>
                        <a:t>Telangana</a:t>
                      </a:r>
                      <a:endParaRPr lang="en-US" sz="2400" b="1" dirty="0"/>
                    </a:p>
                  </a:txBody>
                  <a:tcPr/>
                </a:tc>
                <a:tc>
                  <a:txBody>
                    <a:bodyPr/>
                    <a:lstStyle/>
                    <a:p>
                      <a:r>
                        <a:rPr lang="en-US" sz="2400" b="1" baseline="0" dirty="0" smtClean="0"/>
                        <a:t> JS-335</a:t>
                      </a:r>
                      <a:endParaRPr lang="en-US" sz="2400" b="1"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PACKAGE AND PRACTICES </a:t>
            </a:r>
            <a:endParaRPr lang="en-US" sz="3600" dirty="0"/>
          </a:p>
        </p:txBody>
      </p:sp>
      <p:sp>
        <p:nvSpPr>
          <p:cNvPr id="3" name="Content Placeholder 2"/>
          <p:cNvSpPr>
            <a:spLocks noGrp="1"/>
          </p:cNvSpPr>
          <p:nvPr>
            <p:ph idx="1"/>
          </p:nvPr>
        </p:nvSpPr>
        <p:spPr>
          <a:xfrm>
            <a:off x="457200" y="1447800"/>
            <a:ext cx="8229600" cy="5029200"/>
          </a:xfrm>
        </p:spPr>
        <p:txBody>
          <a:bodyPr>
            <a:noAutofit/>
          </a:bodyPr>
          <a:lstStyle/>
          <a:p>
            <a:pPr algn="just">
              <a:buFont typeface="Wingdings" pitchFamily="2" charset="2"/>
              <a:buChar char="Ø"/>
            </a:pPr>
            <a:r>
              <a:rPr lang="en-US" sz="2400" b="1" dirty="0" smtClean="0"/>
              <a:t>Moist alluvial / vertisols are best.  </a:t>
            </a:r>
          </a:p>
          <a:p>
            <a:pPr lvl="0" algn="just">
              <a:buFont typeface="Wingdings" pitchFamily="2" charset="2"/>
              <a:buChar char="Ø"/>
            </a:pPr>
            <a:r>
              <a:rPr lang="en-US" sz="2400" b="1" dirty="0" smtClean="0"/>
              <a:t>Deep ploughing in summer to expose insect/pests to sunlight.</a:t>
            </a:r>
          </a:p>
          <a:p>
            <a:pPr lvl="0" algn="just">
              <a:buFont typeface="Wingdings" pitchFamily="2" charset="2"/>
              <a:buChar char="Ø"/>
            </a:pPr>
            <a:r>
              <a:rPr lang="en-US" sz="2400" b="1" dirty="0" smtClean="0"/>
              <a:t>Use of well de-composed FYM - 5-10 tonnes/ha. </a:t>
            </a:r>
          </a:p>
          <a:p>
            <a:pPr lvl="0" algn="just">
              <a:buFont typeface="Wingdings" pitchFamily="2" charset="2"/>
              <a:buChar char="Ø"/>
            </a:pPr>
            <a:r>
              <a:rPr lang="en-US" sz="2400" b="1" dirty="0" smtClean="0"/>
              <a:t>Recommended doses of fertilizers @ 20: 40: 40:30 Kg N: P: K: S / ha.</a:t>
            </a:r>
          </a:p>
          <a:p>
            <a:pPr lvl="0" algn="just">
              <a:buFont typeface="Wingdings" pitchFamily="2" charset="2"/>
              <a:buChar char="Ø"/>
            </a:pPr>
            <a:r>
              <a:rPr lang="en-US" sz="2400" b="1" dirty="0" smtClean="0"/>
              <a:t>Optimum sowing time is mid of June subject to availability of moisture/rainfall.</a:t>
            </a:r>
          </a:p>
          <a:p>
            <a:pPr lvl="0" algn="just">
              <a:buFont typeface="Wingdings" pitchFamily="2" charset="2"/>
              <a:buChar char="Ø"/>
            </a:pPr>
            <a:r>
              <a:rPr lang="en-US" sz="2400" b="1" dirty="0" smtClean="0"/>
              <a:t>Optimum seed rate of 75 Kg/ha for small seeded varieties and 100 Kg/ha for bold seeded varieties.</a:t>
            </a:r>
          </a:p>
          <a:p>
            <a:pPr algn="just">
              <a:buFont typeface="Wingdings" pitchFamily="2" charset="2"/>
              <a:buChar char="Ø"/>
            </a:pPr>
            <a:r>
              <a:rPr lang="en-US" sz="2400" b="1" dirty="0" smtClean="0"/>
              <a:t> Adoption of varietal cafeteria approach rather than monoculture for risk management.</a:t>
            </a: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PACKAGE AND PRACTICES  (</a:t>
            </a:r>
            <a:r>
              <a:rPr lang="en-US" sz="4000" b="1" dirty="0" err="1" smtClean="0"/>
              <a:t>contd</a:t>
            </a:r>
            <a:r>
              <a:rPr lang="en-US" sz="4000" b="1" dirty="0" smtClean="0"/>
              <a:t>)</a:t>
            </a:r>
            <a:endParaRPr lang="en-US" sz="4000" dirty="0"/>
          </a:p>
        </p:txBody>
      </p:sp>
      <p:sp>
        <p:nvSpPr>
          <p:cNvPr id="3" name="Content Placeholder 2"/>
          <p:cNvSpPr>
            <a:spLocks noGrp="1"/>
          </p:cNvSpPr>
          <p:nvPr>
            <p:ph idx="1"/>
          </p:nvPr>
        </p:nvSpPr>
        <p:spPr/>
        <p:txBody>
          <a:bodyPr>
            <a:normAutofit/>
          </a:bodyPr>
          <a:lstStyle/>
          <a:p>
            <a:pPr algn="just"/>
            <a:r>
              <a:rPr lang="en-US" b="1" dirty="0" smtClean="0"/>
              <a:t>Seed treatment with Rhizobium / PSB and  Carbendazim/Thiram/</a:t>
            </a:r>
            <a:r>
              <a:rPr lang="en-US" b="1" dirty="0" err="1" smtClean="0"/>
              <a:t>Thiamethoxam</a:t>
            </a:r>
            <a:r>
              <a:rPr lang="en-US" b="1" dirty="0" smtClean="0"/>
              <a:t>. </a:t>
            </a:r>
          </a:p>
          <a:p>
            <a:pPr lvl="0" algn="just"/>
            <a:r>
              <a:rPr lang="en-US" b="1" dirty="0" smtClean="0"/>
              <a:t>Application of pre-emergence weedicides followed by inter-culture operations.</a:t>
            </a:r>
          </a:p>
          <a:p>
            <a:pPr lvl="0" algn="just"/>
            <a:r>
              <a:rPr lang="en-US" b="1" dirty="0" smtClean="0"/>
              <a:t>Adoption of Broad-Bed-Furrow/Ridge-Furrow System for effective water management.</a:t>
            </a:r>
          </a:p>
          <a:p>
            <a:pPr lvl="0" algn="just"/>
            <a:r>
              <a:rPr lang="en-US" b="1" dirty="0" smtClean="0"/>
              <a:t>Inter-cropping of soybean with </a:t>
            </a:r>
            <a:r>
              <a:rPr lang="en-US" b="1" dirty="0" err="1" smtClean="0"/>
              <a:t>arhar</a:t>
            </a:r>
            <a:r>
              <a:rPr lang="en-US" b="1" dirty="0" smtClean="0"/>
              <a:t> for risk management.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PACKAGE AND PRACTICES (</a:t>
            </a:r>
            <a:r>
              <a:rPr lang="en-US" b="1" dirty="0" err="1" smtClean="0"/>
              <a:t>contd</a:t>
            </a:r>
            <a:r>
              <a:rPr lang="en-US" b="1" dirty="0" smtClean="0"/>
              <a:t>) </a:t>
            </a:r>
            <a:br>
              <a:rPr lang="en-US" b="1" dirty="0" smtClean="0"/>
            </a:br>
            <a:endParaRPr lang="en-US" sz="3600" dirty="0"/>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a:buNone/>
            </a:pPr>
            <a:r>
              <a:rPr lang="en-US" sz="4100" b="1" dirty="0" smtClean="0"/>
              <a:t>Insect Pests:</a:t>
            </a:r>
          </a:p>
          <a:p>
            <a:pPr>
              <a:buNone/>
            </a:pPr>
            <a:endParaRPr lang="en-US" sz="2600" b="1" dirty="0" smtClean="0"/>
          </a:p>
          <a:p>
            <a:pPr>
              <a:buFont typeface="Wingdings" pitchFamily="2" charset="2"/>
              <a:buChar char="Ø"/>
            </a:pPr>
            <a:r>
              <a:rPr lang="en-US" b="1" dirty="0" smtClean="0"/>
              <a:t>Use of resistant varieties. </a:t>
            </a:r>
          </a:p>
          <a:p>
            <a:r>
              <a:rPr lang="en-US" b="1" dirty="0" smtClean="0"/>
              <a:t>Stem-fly</a:t>
            </a:r>
            <a:r>
              <a:rPr lang="en-US" dirty="0" smtClean="0"/>
              <a:t> : JS 335, PK 262, NRC 12, MACS 124. </a:t>
            </a:r>
          </a:p>
          <a:p>
            <a:r>
              <a:rPr lang="en-US" b="1" dirty="0" smtClean="0"/>
              <a:t>Defoliators</a:t>
            </a:r>
            <a:r>
              <a:rPr lang="en-US" dirty="0" smtClean="0"/>
              <a:t>: </a:t>
            </a:r>
            <a:r>
              <a:rPr lang="pt-BR" dirty="0" smtClean="0"/>
              <a:t>NRC 7, NRC 37, JS 80-21, Pusa 16, Pusa 20, Pusa 24, PS 564, PK 472, </a:t>
            </a:r>
          </a:p>
          <a:p>
            <a:r>
              <a:rPr lang="en-US" b="1" dirty="0" smtClean="0"/>
              <a:t>Girdle Beetle</a:t>
            </a:r>
            <a:r>
              <a:rPr lang="en-US" dirty="0" smtClean="0"/>
              <a:t> : JS 71-05, </a:t>
            </a:r>
          </a:p>
          <a:p>
            <a:r>
              <a:rPr lang="en-US" b="1" dirty="0" smtClean="0"/>
              <a:t>Soybean Rust</a:t>
            </a:r>
            <a:r>
              <a:rPr lang="en-US" dirty="0" smtClean="0"/>
              <a:t> : </a:t>
            </a:r>
            <a:r>
              <a:rPr lang="pt-BR" dirty="0" smtClean="0"/>
              <a:t>JS 80-21, PK 1029, PK 1024, Indira Soya 9, </a:t>
            </a:r>
          </a:p>
          <a:p>
            <a:r>
              <a:rPr lang="en-US" b="1" dirty="0" smtClean="0"/>
              <a:t>Collar-Rot</a:t>
            </a:r>
            <a:r>
              <a:rPr lang="en-US" dirty="0" smtClean="0"/>
              <a:t>: PK 262, PK 416, PK 472, PK 1042, NRC 37, </a:t>
            </a:r>
            <a:r>
              <a:rPr lang="en-US" b="1" dirty="0" err="1" smtClean="0"/>
              <a:t>Myrothecium</a:t>
            </a:r>
            <a:r>
              <a:rPr lang="en-US" b="1" dirty="0" smtClean="0"/>
              <a:t> Leaf Spot</a:t>
            </a:r>
            <a:r>
              <a:rPr lang="en-US" dirty="0" smtClean="0"/>
              <a:t>: Bragg, JS 71-05,</a:t>
            </a:r>
          </a:p>
          <a:p>
            <a:r>
              <a:rPr lang="en-US" dirty="0" smtClean="0"/>
              <a:t> </a:t>
            </a:r>
            <a:r>
              <a:rPr lang="en-US" b="1" dirty="0" smtClean="0"/>
              <a:t>Bacterial Pustule</a:t>
            </a:r>
            <a:r>
              <a:rPr lang="en-US" dirty="0" smtClean="0"/>
              <a:t>: PK 416, PK 472, PS 564, Bragg, </a:t>
            </a:r>
          </a:p>
          <a:p>
            <a:r>
              <a:rPr lang="en-US" b="1" dirty="0" smtClean="0"/>
              <a:t>Yellow Mosaic</a:t>
            </a:r>
            <a:r>
              <a:rPr lang="en-US" dirty="0" smtClean="0"/>
              <a:t> : PK 416, PK 472, PS 564, PK 1024, PK 1029, PS 1042, PS 1092, SL 295.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PACKAGE AND PRACTICES (</a:t>
            </a:r>
            <a:r>
              <a:rPr lang="en-US" b="1" dirty="0" err="1" smtClean="0"/>
              <a:t>contd</a:t>
            </a:r>
            <a:r>
              <a:rPr lang="en-US" b="1" dirty="0" smtClean="0"/>
              <a:t>) </a:t>
            </a:r>
            <a:br>
              <a:rPr lang="en-US" b="1" dirty="0" smtClean="0"/>
            </a:b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lvl="0" algn="just">
              <a:buFont typeface="Wingdings" pitchFamily="2" charset="2"/>
              <a:buChar char="Ø"/>
            </a:pPr>
            <a:r>
              <a:rPr lang="en-IN" sz="3100" b="1" dirty="0" smtClean="0"/>
              <a:t>For the control of Yellow Mosaic Virus (YMV) disease, spray of methyl </a:t>
            </a:r>
            <a:r>
              <a:rPr lang="en-IN" sz="3100" b="1" dirty="0" err="1" smtClean="0"/>
              <a:t>dematon</a:t>
            </a:r>
            <a:r>
              <a:rPr lang="en-IN" sz="3100" b="1" dirty="0" smtClean="0"/>
              <a:t> 25EC @ 0.8 l/ha or </a:t>
            </a:r>
            <a:r>
              <a:rPr lang="en-IN" sz="3100" b="1" dirty="0" err="1" smtClean="0"/>
              <a:t>Thiomethoxam</a:t>
            </a:r>
            <a:r>
              <a:rPr lang="en-IN" sz="3100" b="1" dirty="0" smtClean="0"/>
              <a:t> 25WG @ 100 g/ha is recommended for the control of vectors.</a:t>
            </a:r>
          </a:p>
          <a:p>
            <a:pPr lvl="0" algn="just">
              <a:buFont typeface="Wingdings" pitchFamily="2" charset="2"/>
              <a:buChar char="Ø"/>
            </a:pPr>
            <a:r>
              <a:rPr lang="en-IN" sz="3100" b="1" dirty="0" smtClean="0"/>
              <a:t>One spray of microbial pesticides (</a:t>
            </a:r>
            <a:r>
              <a:rPr lang="en-IN" sz="3100" b="1" dirty="0" err="1" smtClean="0"/>
              <a:t>Dipel</a:t>
            </a:r>
            <a:r>
              <a:rPr lang="en-IN" sz="3100" b="1" dirty="0" smtClean="0"/>
              <a:t> </a:t>
            </a:r>
            <a:r>
              <a:rPr lang="en-IN" sz="3100" b="1" i="1" dirty="0" smtClean="0"/>
              <a:t>/</a:t>
            </a:r>
            <a:r>
              <a:rPr lang="en-IN" sz="3100" b="1" dirty="0" err="1" smtClean="0"/>
              <a:t>Biobit</a:t>
            </a:r>
            <a:r>
              <a:rPr lang="en-IN" sz="3100" b="1" dirty="0" smtClean="0"/>
              <a:t> </a:t>
            </a:r>
            <a:r>
              <a:rPr lang="en-IN" sz="3100" b="1" i="1" dirty="0" smtClean="0"/>
              <a:t>/</a:t>
            </a:r>
            <a:r>
              <a:rPr lang="en-IN" sz="3100" b="1" dirty="0" smtClean="0"/>
              <a:t>Dispel) followed by spray of chemical insecticide after 15 days for the control of defoliators.</a:t>
            </a:r>
            <a:endParaRPr lang="en-US" sz="3100" b="1" dirty="0" smtClean="0"/>
          </a:p>
          <a:p>
            <a:pPr lvl="0" algn="just">
              <a:buFont typeface="Wingdings" pitchFamily="2" charset="2"/>
              <a:buChar char="Ø"/>
            </a:pPr>
            <a:r>
              <a:rPr lang="en-IN" sz="3100" b="1" dirty="0" smtClean="0"/>
              <a:t>In rust prone areas, prophylactic sprays of </a:t>
            </a:r>
            <a:r>
              <a:rPr lang="en-IN" sz="3100" b="1" dirty="0" err="1" smtClean="0"/>
              <a:t>Hexaconazol</a:t>
            </a:r>
            <a:r>
              <a:rPr lang="en-IN" sz="3100" b="1" dirty="0" smtClean="0"/>
              <a:t>, </a:t>
            </a:r>
            <a:r>
              <a:rPr lang="en-IN" sz="3100" b="1" dirty="0" err="1" smtClean="0"/>
              <a:t>Propiconazol</a:t>
            </a:r>
            <a:r>
              <a:rPr lang="en-IN" sz="3100" b="1" dirty="0" smtClean="0"/>
              <a:t>, </a:t>
            </a:r>
            <a:r>
              <a:rPr lang="en-IN" sz="3100" b="1" dirty="0" err="1" smtClean="0"/>
              <a:t>Triadimefon</a:t>
            </a:r>
            <a:r>
              <a:rPr lang="en-IN" sz="3100" b="1" dirty="0" smtClean="0"/>
              <a:t> @ 0.8 kg/ha is recommended.</a:t>
            </a:r>
            <a:endParaRPr lang="en-US" sz="3100" b="1" dirty="0" smtClean="0"/>
          </a:p>
          <a:p>
            <a:pPr lvl="0" algn="just">
              <a:buFont typeface="Wingdings" pitchFamily="2" charset="2"/>
              <a:buChar char="Ø"/>
            </a:pPr>
            <a:r>
              <a:rPr lang="en-IN" sz="3100" b="1" dirty="0" smtClean="0"/>
              <a:t>For the management of foliar diseases two sprays of Carbendazim or </a:t>
            </a:r>
            <a:r>
              <a:rPr lang="en-IN" sz="3100" b="1" dirty="0" err="1" smtClean="0"/>
              <a:t>Thiophenate</a:t>
            </a:r>
            <a:r>
              <a:rPr lang="en-IN" sz="3100" b="1" dirty="0" smtClean="0"/>
              <a:t> methyl @ 0.5 kg/ha at 35 and 50 days after sowings. </a:t>
            </a:r>
          </a:p>
          <a:p>
            <a:pPr lvl="0" algn="just">
              <a:buNone/>
            </a:pPr>
            <a:endParaRPr lang="en-IN"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MSP Vs MARKETING PRICE</a:t>
            </a:r>
            <a:endParaRPr lang="en-US" sz="3600" b="1" dirty="0"/>
          </a:p>
        </p:txBody>
      </p:sp>
      <p:graphicFrame>
        <p:nvGraphicFramePr>
          <p:cNvPr id="4" name="Content Placeholder 3"/>
          <p:cNvGraphicFramePr>
            <a:graphicFrameLocks noGrp="1"/>
          </p:cNvGraphicFramePr>
          <p:nvPr>
            <p:ph idx="1"/>
          </p:nvPr>
        </p:nvGraphicFramePr>
        <p:xfrm>
          <a:off x="457200" y="1600200"/>
          <a:ext cx="8229600" cy="4190998"/>
        </p:xfrm>
        <a:graphic>
          <a:graphicData uri="http://schemas.openxmlformats.org/drawingml/2006/table">
            <a:tbl>
              <a:tblPr firstRow="1" bandRow="1">
                <a:tableStyleId>{5C22544A-7EE6-4342-B048-85BDC9FD1C3A}</a:tableStyleId>
              </a:tblPr>
              <a:tblGrid>
                <a:gridCol w="2057400"/>
                <a:gridCol w="2057400"/>
                <a:gridCol w="2057400"/>
                <a:gridCol w="2057400"/>
              </a:tblGrid>
              <a:tr h="828988">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dirty="0" smtClean="0">
                          <a:latin typeface="+mn-lt"/>
                          <a:ea typeface="Calibri"/>
                          <a:cs typeface="Times New Roman"/>
                        </a:rPr>
                        <a:t>State/MSP</a:t>
                      </a:r>
                      <a:endParaRPr lang="en-US" sz="2400" b="1" dirty="0" smtClean="0">
                        <a:latin typeface="+mn-lt"/>
                        <a:ea typeface="Calibri"/>
                        <a:cs typeface="Times New Roman"/>
                      </a:endParaRPr>
                    </a:p>
                    <a:p>
                      <a:endParaRPr lang="en-US" sz="2400" b="1" dirty="0">
                        <a:latin typeface="+mn-lt"/>
                      </a:endParaRPr>
                    </a:p>
                  </a:txBody>
                  <a:tcPr/>
                </a:tc>
                <a:tc gridSpan="3">
                  <a:txBody>
                    <a:bodyPr/>
                    <a:lstStyle/>
                    <a:p>
                      <a:pPr marL="0" marR="0" algn="ctr">
                        <a:spcBef>
                          <a:spcPts val="0"/>
                        </a:spcBef>
                        <a:spcAft>
                          <a:spcPts val="0"/>
                        </a:spcAft>
                      </a:pPr>
                      <a:r>
                        <a:rPr lang="en-IN" sz="2400" b="1" dirty="0" smtClean="0">
                          <a:latin typeface="+mn-lt"/>
                          <a:ea typeface="Calibri"/>
                          <a:cs typeface="Times New Roman"/>
                        </a:rPr>
                        <a:t>Avg. Price of November and December</a:t>
                      </a:r>
                      <a:endParaRPr lang="en-US" sz="2400" b="1" dirty="0">
                        <a:latin typeface="+mn-lt"/>
                        <a:ea typeface="Calibri"/>
                        <a:cs typeface="Times New Roman"/>
                      </a:endParaRPr>
                    </a:p>
                  </a:txBody>
                  <a:tcPr/>
                </a:tc>
                <a:tc hMerge="1">
                  <a:txBody>
                    <a:bodyPr/>
                    <a:lstStyle/>
                    <a:p>
                      <a:endParaRPr lang="en-US" dirty="0"/>
                    </a:p>
                  </a:txBody>
                  <a:tcPr/>
                </a:tc>
                <a:tc hMerge="1">
                  <a:txBody>
                    <a:bodyPr/>
                    <a:lstStyle/>
                    <a:p>
                      <a:endParaRPr lang="en-US" dirty="0"/>
                    </a:p>
                  </a:txBody>
                  <a:tcPr/>
                </a:tc>
              </a:tr>
              <a:tr h="672402">
                <a:tc vMerge="1">
                  <a:txBody>
                    <a:bodyPr/>
                    <a:lstStyle/>
                    <a:p>
                      <a:endParaRPr lang="en-US" dirty="0"/>
                    </a:p>
                  </a:txBody>
                  <a:tcPr/>
                </a:tc>
                <a:tc>
                  <a:txBody>
                    <a:bodyPr/>
                    <a:lstStyle/>
                    <a:p>
                      <a:pPr marL="0" marR="0" algn="ctr">
                        <a:spcBef>
                          <a:spcPts val="0"/>
                        </a:spcBef>
                        <a:spcAft>
                          <a:spcPts val="0"/>
                        </a:spcAft>
                      </a:pPr>
                      <a:r>
                        <a:rPr lang="en-IN" sz="2400" b="1" dirty="0">
                          <a:latin typeface="+mn-lt"/>
                          <a:ea typeface="Calibri"/>
                          <a:cs typeface="Times New Roman"/>
                        </a:rPr>
                        <a:t>2013</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2014</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2015</a:t>
                      </a:r>
                      <a:endParaRPr lang="en-US" sz="2400" b="1" dirty="0">
                        <a:latin typeface="+mn-lt"/>
                        <a:ea typeface="Calibri"/>
                        <a:cs typeface="Times New Roman"/>
                      </a:endParaRPr>
                    </a:p>
                  </a:txBody>
                  <a:tcPr marL="68580" marR="68580" marT="0" marB="0"/>
                </a:tc>
              </a:tr>
              <a:tr h="672402">
                <a:tc>
                  <a:txBody>
                    <a:bodyPr/>
                    <a:lstStyle/>
                    <a:p>
                      <a:pPr marL="0" marR="0">
                        <a:spcBef>
                          <a:spcPts val="0"/>
                        </a:spcBef>
                        <a:spcAft>
                          <a:spcPts val="0"/>
                        </a:spcAft>
                      </a:pPr>
                      <a:r>
                        <a:rPr lang="en-IN" sz="2400" b="1">
                          <a:latin typeface="+mn-lt"/>
                          <a:ea typeface="Calibri"/>
                          <a:cs typeface="Times New Roman"/>
                        </a:rPr>
                        <a:t>MSP (Rs. / qtl.)</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a:latin typeface="+mn-lt"/>
                          <a:ea typeface="Calibri"/>
                          <a:cs typeface="Times New Roman"/>
                        </a:rPr>
                        <a:t>2560</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2560</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a:latin typeface="+mn-lt"/>
                          <a:ea typeface="Calibri"/>
                          <a:cs typeface="Times New Roman"/>
                        </a:rPr>
                        <a:t>2600</a:t>
                      </a:r>
                      <a:endParaRPr lang="en-US" sz="2400" b="1">
                        <a:latin typeface="+mn-lt"/>
                        <a:ea typeface="Calibri"/>
                        <a:cs typeface="Times New Roman"/>
                      </a:endParaRPr>
                    </a:p>
                  </a:txBody>
                  <a:tcPr marL="68580" marR="68580" marT="0" marB="0"/>
                </a:tc>
              </a:tr>
              <a:tr h="672402">
                <a:tc>
                  <a:txBody>
                    <a:bodyPr/>
                    <a:lstStyle/>
                    <a:p>
                      <a:pPr marL="0" marR="0">
                        <a:spcBef>
                          <a:spcPts val="0"/>
                        </a:spcBef>
                        <a:spcAft>
                          <a:spcPts val="0"/>
                        </a:spcAft>
                      </a:pPr>
                      <a:r>
                        <a:rPr lang="en-IN" sz="2400" b="1">
                          <a:latin typeface="+mn-lt"/>
                          <a:ea typeface="Calibri"/>
                          <a:cs typeface="Times New Roman"/>
                        </a:rPr>
                        <a:t>MP</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3300</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3025</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a:latin typeface="+mn-lt"/>
                          <a:ea typeface="Calibri"/>
                          <a:cs typeface="Times New Roman"/>
                        </a:rPr>
                        <a:t>3462</a:t>
                      </a:r>
                      <a:endParaRPr lang="en-US" sz="2400" b="1">
                        <a:latin typeface="+mn-lt"/>
                        <a:ea typeface="Calibri"/>
                        <a:cs typeface="Times New Roman"/>
                      </a:endParaRPr>
                    </a:p>
                  </a:txBody>
                  <a:tcPr marL="68580" marR="68580" marT="0" marB="0"/>
                </a:tc>
              </a:tr>
              <a:tr h="672402">
                <a:tc>
                  <a:txBody>
                    <a:bodyPr/>
                    <a:lstStyle/>
                    <a:p>
                      <a:pPr marL="0" marR="0">
                        <a:spcBef>
                          <a:spcPts val="0"/>
                        </a:spcBef>
                        <a:spcAft>
                          <a:spcPts val="0"/>
                        </a:spcAft>
                      </a:pPr>
                      <a:r>
                        <a:rPr lang="en-IN" sz="2400" b="1">
                          <a:latin typeface="+mn-lt"/>
                          <a:ea typeface="Calibri"/>
                          <a:cs typeface="Times New Roman"/>
                        </a:rPr>
                        <a:t>Maharashtra</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a:latin typeface="+mn-lt"/>
                          <a:ea typeface="Calibri"/>
                          <a:cs typeface="Times New Roman"/>
                        </a:rPr>
                        <a:t>3233</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3126</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a:latin typeface="+mn-lt"/>
                          <a:ea typeface="Calibri"/>
                          <a:cs typeface="Times New Roman"/>
                        </a:rPr>
                        <a:t>3300</a:t>
                      </a:r>
                      <a:endParaRPr lang="en-US" sz="2400" b="1">
                        <a:latin typeface="+mn-lt"/>
                        <a:ea typeface="Calibri"/>
                        <a:cs typeface="Times New Roman"/>
                      </a:endParaRPr>
                    </a:p>
                  </a:txBody>
                  <a:tcPr marL="68580" marR="68580" marT="0" marB="0"/>
                </a:tc>
              </a:tr>
              <a:tr h="672402">
                <a:tc>
                  <a:txBody>
                    <a:bodyPr/>
                    <a:lstStyle/>
                    <a:p>
                      <a:pPr marL="0" marR="0">
                        <a:spcBef>
                          <a:spcPts val="0"/>
                        </a:spcBef>
                        <a:spcAft>
                          <a:spcPts val="0"/>
                        </a:spcAft>
                      </a:pPr>
                      <a:r>
                        <a:rPr lang="en-IN" sz="2400" b="1">
                          <a:latin typeface="+mn-lt"/>
                          <a:ea typeface="Calibri"/>
                          <a:cs typeface="Times New Roman"/>
                        </a:rPr>
                        <a:t>Rajasthan</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a:latin typeface="+mn-lt"/>
                          <a:ea typeface="Calibri"/>
                          <a:cs typeface="Times New Roman"/>
                        </a:rPr>
                        <a:t>3470</a:t>
                      </a:r>
                      <a:endParaRPr lang="en-US" sz="2400" b="1">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3138</a:t>
                      </a:r>
                      <a:endParaRPr lang="en-US" sz="2400" b="1" dirty="0">
                        <a:latin typeface="+mn-lt"/>
                        <a:ea typeface="Calibri"/>
                        <a:cs typeface="Times New Roman"/>
                      </a:endParaRPr>
                    </a:p>
                  </a:txBody>
                  <a:tcPr marL="68580" marR="68580" marT="0" marB="0"/>
                </a:tc>
                <a:tc>
                  <a:txBody>
                    <a:bodyPr/>
                    <a:lstStyle/>
                    <a:p>
                      <a:pPr marL="0" marR="0" algn="ctr">
                        <a:spcBef>
                          <a:spcPts val="0"/>
                        </a:spcBef>
                        <a:spcAft>
                          <a:spcPts val="0"/>
                        </a:spcAft>
                      </a:pPr>
                      <a:r>
                        <a:rPr lang="en-IN" sz="2400" b="1" dirty="0">
                          <a:latin typeface="+mn-lt"/>
                          <a:ea typeface="Calibri"/>
                          <a:cs typeface="Times New Roman"/>
                        </a:rPr>
                        <a:t>3397</a:t>
                      </a:r>
                      <a:endParaRPr lang="en-US" sz="2400" b="1" dirty="0">
                        <a:latin typeface="+mn-lt"/>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t>EXPORTS / DEMAND</a:t>
            </a:r>
            <a:endParaRPr lang="en-US" sz="3600" b="1" dirty="0"/>
          </a:p>
        </p:txBody>
      </p:sp>
      <p:graphicFrame>
        <p:nvGraphicFramePr>
          <p:cNvPr id="4" name="Content Placeholder 3"/>
          <p:cNvGraphicFramePr>
            <a:graphicFrameLocks noGrp="1"/>
          </p:cNvGraphicFramePr>
          <p:nvPr>
            <p:ph idx="1"/>
          </p:nvPr>
        </p:nvGraphicFramePr>
        <p:xfrm>
          <a:off x="457200" y="1219201"/>
          <a:ext cx="8153400" cy="5257799"/>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628393">
                <a:tc gridSpan="5">
                  <a:txBody>
                    <a:bodyPr/>
                    <a:lstStyle/>
                    <a:p>
                      <a:pPr marL="0" marR="0" algn="r">
                        <a:lnSpc>
                          <a:spcPct val="115000"/>
                        </a:lnSpc>
                        <a:spcBef>
                          <a:spcPts val="0"/>
                        </a:spcBef>
                        <a:spcAft>
                          <a:spcPts val="0"/>
                        </a:spcAft>
                      </a:pPr>
                      <a:r>
                        <a:rPr lang="en-IN" sz="2400" b="1" kern="1200" dirty="0" smtClean="0">
                          <a:solidFill>
                            <a:schemeClr val="lt1"/>
                          </a:solidFill>
                          <a:latin typeface="+mn-lt"/>
                          <a:ea typeface="+mn-ea"/>
                          <a:cs typeface="+mn-cs"/>
                        </a:rPr>
                        <a:t> (Quantity in tonnes and value Rs. in crores)</a:t>
                      </a:r>
                      <a:endParaRPr lang="en-US" sz="2400" b="1" dirty="0">
                        <a:latin typeface="+mn-lt"/>
                        <a:ea typeface="Calibri"/>
                        <a:cs typeface="Times New Roman"/>
                      </a:endParaRPr>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61065">
                <a:tc rowSpan="2">
                  <a:txBody>
                    <a:bodyPr/>
                    <a:lstStyle/>
                    <a:p>
                      <a:pPr marL="0" marR="0" algn="ctr">
                        <a:lnSpc>
                          <a:spcPct val="115000"/>
                        </a:lnSpc>
                        <a:spcBef>
                          <a:spcPts val="0"/>
                        </a:spcBef>
                        <a:spcAft>
                          <a:spcPts val="0"/>
                        </a:spcAft>
                      </a:pPr>
                      <a:r>
                        <a:rPr lang="en-IN" sz="2600" b="1" dirty="0">
                          <a:latin typeface="+mn-lt"/>
                          <a:ea typeface="Calibri"/>
                          <a:cs typeface="Times New Roman"/>
                        </a:rPr>
                        <a:t>Products</a:t>
                      </a:r>
                      <a:endParaRPr lang="en-US" sz="2600" b="1" dirty="0">
                        <a:latin typeface="+mn-lt"/>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IN" sz="2600" b="1" dirty="0">
                          <a:latin typeface="+mn-lt"/>
                          <a:ea typeface="Calibri"/>
                          <a:cs typeface="Times New Roman"/>
                        </a:rPr>
                        <a:t>2013-14</a:t>
                      </a:r>
                      <a:endParaRPr lang="en-US" sz="2600" b="1" dirty="0">
                        <a:latin typeface="+mn-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600" b="1" dirty="0" smtClean="0">
                          <a:latin typeface="+mn-lt"/>
                          <a:ea typeface="Calibri"/>
                          <a:cs typeface="Times New Roman"/>
                        </a:rPr>
                        <a:t>2014-15</a:t>
                      </a:r>
                      <a:endParaRPr lang="en-US" sz="2600" b="1" dirty="0">
                        <a:latin typeface="+mn-lt"/>
                      </a:endParaRPr>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r>
              <a:tr h="516179">
                <a:tc vMerge="1">
                  <a:txBody>
                    <a:bodyPr/>
                    <a:lstStyle/>
                    <a:p>
                      <a:endParaRPr lang="en-US" dirty="0"/>
                    </a:p>
                  </a:txBody>
                  <a:tcPr/>
                </a:tc>
                <a:tc>
                  <a:txBody>
                    <a:bodyPr/>
                    <a:lstStyle/>
                    <a:p>
                      <a:pPr marL="0" marR="0" algn="ctr">
                        <a:lnSpc>
                          <a:spcPct val="115000"/>
                        </a:lnSpc>
                        <a:spcBef>
                          <a:spcPts val="0"/>
                        </a:spcBef>
                        <a:spcAft>
                          <a:spcPts val="0"/>
                        </a:spcAft>
                      </a:pPr>
                      <a:r>
                        <a:rPr lang="en-IN" sz="2600" b="1" dirty="0">
                          <a:latin typeface="+mn-lt"/>
                          <a:ea typeface="Calibri"/>
                          <a:cs typeface="Times New Roman"/>
                        </a:rPr>
                        <a:t>Qty</a:t>
                      </a:r>
                      <a:endParaRPr lang="en-US" sz="26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600" b="1" dirty="0">
                          <a:latin typeface="+mn-lt"/>
                          <a:ea typeface="Calibri"/>
                          <a:cs typeface="Times New Roman"/>
                        </a:rPr>
                        <a:t>Value</a:t>
                      </a:r>
                      <a:endParaRPr lang="en-US" sz="26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600" b="1" dirty="0">
                          <a:latin typeface="+mn-lt"/>
                          <a:ea typeface="Calibri"/>
                          <a:cs typeface="Times New Roman"/>
                        </a:rPr>
                        <a:t>Qty</a:t>
                      </a:r>
                      <a:endParaRPr lang="en-US" sz="26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600" b="1" dirty="0">
                          <a:latin typeface="+mn-lt"/>
                          <a:ea typeface="Calibri"/>
                          <a:cs typeface="Times New Roman"/>
                        </a:rPr>
                        <a:t>Value</a:t>
                      </a:r>
                      <a:endParaRPr lang="en-US" sz="2600" b="1" dirty="0">
                        <a:latin typeface="+mn-lt"/>
                        <a:ea typeface="Calibri"/>
                        <a:cs typeface="Times New Roman"/>
                      </a:endParaRPr>
                    </a:p>
                  </a:txBody>
                  <a:tcPr marL="68580" marR="68580" marT="0" marB="0"/>
                </a:tc>
              </a:tr>
              <a:tr h="1032360">
                <a:tc>
                  <a:txBody>
                    <a:bodyPr/>
                    <a:lstStyle/>
                    <a:p>
                      <a:pPr marL="0" marR="0" algn="l">
                        <a:lnSpc>
                          <a:spcPct val="115000"/>
                        </a:lnSpc>
                        <a:spcBef>
                          <a:spcPts val="0"/>
                        </a:spcBef>
                        <a:spcAft>
                          <a:spcPts val="0"/>
                        </a:spcAft>
                      </a:pPr>
                      <a:r>
                        <a:rPr lang="en-IN" sz="2400" b="1" dirty="0">
                          <a:latin typeface="+mn-lt"/>
                          <a:ea typeface="Calibri"/>
                          <a:cs typeface="Times New Roman"/>
                        </a:rPr>
                        <a:t>De-oiled Cake</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4235413</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14438.95</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1630461</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5568.74</a:t>
                      </a:r>
                      <a:endParaRPr lang="en-US" sz="2400" b="1">
                        <a:latin typeface="+mn-lt"/>
                        <a:ea typeface="Calibri"/>
                        <a:cs typeface="Times New Roman"/>
                      </a:endParaRPr>
                    </a:p>
                  </a:txBody>
                  <a:tcPr marL="68580" marR="68580" marT="0" marB="0"/>
                </a:tc>
              </a:tr>
              <a:tr h="516179">
                <a:tc>
                  <a:txBody>
                    <a:bodyPr/>
                    <a:lstStyle/>
                    <a:p>
                      <a:pPr marL="0" marR="0" algn="l">
                        <a:lnSpc>
                          <a:spcPct val="115000"/>
                        </a:lnSpc>
                        <a:spcBef>
                          <a:spcPts val="0"/>
                        </a:spcBef>
                        <a:spcAft>
                          <a:spcPts val="0"/>
                        </a:spcAft>
                      </a:pPr>
                      <a:r>
                        <a:rPr lang="en-IN" sz="2400" b="1" dirty="0">
                          <a:latin typeface="+mn-lt"/>
                          <a:ea typeface="Calibri"/>
                          <a:cs typeface="Times New Roman"/>
                        </a:rPr>
                        <a:t>Soybean oil</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457</a:t>
                      </a:r>
                      <a:endParaRPr lang="en-US" sz="2400" b="1">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5.27</a:t>
                      </a:r>
                      <a:endParaRPr lang="en-US" sz="2400" b="1">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463</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4.36</a:t>
                      </a:r>
                      <a:endParaRPr lang="en-US" sz="2400" b="1">
                        <a:latin typeface="+mn-lt"/>
                        <a:ea typeface="Calibri"/>
                        <a:cs typeface="Times New Roman"/>
                      </a:endParaRPr>
                    </a:p>
                  </a:txBody>
                  <a:tcPr marL="68580" marR="68580" marT="0" marB="0"/>
                </a:tc>
              </a:tr>
              <a:tr h="516179">
                <a:tc>
                  <a:txBody>
                    <a:bodyPr/>
                    <a:lstStyle/>
                    <a:p>
                      <a:pPr marL="0" marR="0" algn="l">
                        <a:lnSpc>
                          <a:spcPct val="115000"/>
                        </a:lnSpc>
                        <a:spcBef>
                          <a:spcPts val="0"/>
                        </a:spcBef>
                        <a:spcAft>
                          <a:spcPts val="0"/>
                        </a:spcAft>
                      </a:pPr>
                      <a:r>
                        <a:rPr lang="en-IN" sz="2400" b="1" dirty="0">
                          <a:latin typeface="+mn-lt"/>
                          <a:ea typeface="Calibri"/>
                          <a:cs typeface="Times New Roman"/>
                        </a:rPr>
                        <a:t>Soya sauce</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535</a:t>
                      </a:r>
                      <a:endParaRPr lang="en-US" sz="2400" b="1">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3.78</a:t>
                      </a:r>
                      <a:endParaRPr lang="en-US" sz="2400" b="1">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596</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3.21</a:t>
                      </a:r>
                      <a:endParaRPr lang="en-US" sz="2400" b="1">
                        <a:latin typeface="+mn-lt"/>
                        <a:ea typeface="Calibri"/>
                        <a:cs typeface="Times New Roman"/>
                      </a:endParaRPr>
                    </a:p>
                  </a:txBody>
                  <a:tcPr marL="68580" marR="68580" marT="0" marB="0"/>
                </a:tc>
              </a:tr>
              <a:tr h="516179">
                <a:tc>
                  <a:txBody>
                    <a:bodyPr/>
                    <a:lstStyle/>
                    <a:p>
                      <a:pPr marL="0" marR="0" algn="l">
                        <a:lnSpc>
                          <a:spcPct val="115000"/>
                        </a:lnSpc>
                        <a:spcBef>
                          <a:spcPts val="0"/>
                        </a:spcBef>
                        <a:spcAft>
                          <a:spcPts val="0"/>
                        </a:spcAft>
                      </a:pPr>
                      <a:r>
                        <a:rPr lang="en-IN" sz="2400" b="1" dirty="0">
                          <a:latin typeface="+mn-lt"/>
                          <a:ea typeface="Calibri"/>
                          <a:cs typeface="Times New Roman"/>
                        </a:rPr>
                        <a:t>Soya milk</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239</a:t>
                      </a:r>
                      <a:endParaRPr lang="en-US" sz="2400" b="1">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a:latin typeface="+mn-lt"/>
                          <a:ea typeface="Calibri"/>
                          <a:cs typeface="Times New Roman"/>
                        </a:rPr>
                        <a:t>1.89</a:t>
                      </a:r>
                      <a:endParaRPr lang="en-US" sz="2400" b="1">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51</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0.50</a:t>
                      </a:r>
                      <a:endParaRPr lang="en-US" sz="2400" b="1" dirty="0">
                        <a:latin typeface="+mn-lt"/>
                        <a:ea typeface="Calibri"/>
                        <a:cs typeface="Times New Roman"/>
                      </a:endParaRPr>
                    </a:p>
                  </a:txBody>
                  <a:tcPr marL="68580" marR="68580" marT="0" marB="0"/>
                </a:tc>
              </a:tr>
              <a:tr h="516179">
                <a:tc>
                  <a:txBody>
                    <a:bodyPr/>
                    <a:lstStyle/>
                    <a:p>
                      <a:pPr marL="0" marR="0" algn="l">
                        <a:lnSpc>
                          <a:spcPct val="115000"/>
                        </a:lnSpc>
                        <a:spcBef>
                          <a:spcPts val="0"/>
                        </a:spcBef>
                        <a:spcAft>
                          <a:spcPts val="0"/>
                        </a:spcAft>
                      </a:pPr>
                      <a:r>
                        <a:rPr lang="en-IN" sz="2400" b="1" dirty="0">
                          <a:latin typeface="+mn-lt"/>
                          <a:ea typeface="Calibri"/>
                          <a:cs typeface="Times New Roman"/>
                        </a:rPr>
                        <a:t>Total</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4236644</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14449.89</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1631571.04</a:t>
                      </a:r>
                      <a:endParaRPr lang="en-US" sz="2400" b="1" dirty="0">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mn-lt"/>
                          <a:ea typeface="Calibri"/>
                          <a:cs typeface="Times New Roman"/>
                        </a:rPr>
                        <a:t>5576.81</a:t>
                      </a:r>
                      <a:endParaRPr lang="en-US" sz="2400" b="1" dirty="0">
                        <a:latin typeface="+mn-lt"/>
                        <a:ea typeface="Calibri"/>
                        <a:cs typeface="Times New Roman"/>
                      </a:endParaRPr>
                    </a:p>
                  </a:txBody>
                  <a:tcPr marL="68580" marR="68580" marT="0" marB="0"/>
                </a:tc>
              </a:tr>
              <a:tr h="455086">
                <a:tc gridSpan="5">
                  <a:txBody>
                    <a:bodyPr/>
                    <a:lstStyle/>
                    <a:p>
                      <a:pPr marL="0" marR="0" algn="l">
                        <a:lnSpc>
                          <a:spcPct val="115000"/>
                        </a:lnSpc>
                        <a:spcBef>
                          <a:spcPts val="0"/>
                        </a:spcBef>
                        <a:spcAft>
                          <a:spcPts val="0"/>
                        </a:spcAft>
                      </a:pPr>
                      <a:endParaRPr lang="en-US" sz="1100" b="1"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4000" b="1" dirty="0" smtClean="0"/>
              <a:t>NUTRITIVE VALUE</a:t>
            </a:r>
            <a:endParaRPr lang="en-US" sz="4000" b="1" dirty="0"/>
          </a:p>
        </p:txBody>
      </p:sp>
      <p:sp>
        <p:nvSpPr>
          <p:cNvPr id="3" name="Content Placeholder 2"/>
          <p:cNvSpPr>
            <a:spLocks noGrp="1"/>
          </p:cNvSpPr>
          <p:nvPr>
            <p:ph idx="1"/>
          </p:nvPr>
        </p:nvSpPr>
        <p:spPr>
          <a:xfrm>
            <a:off x="457200" y="1219200"/>
            <a:ext cx="8229600" cy="5334000"/>
          </a:xfrm>
        </p:spPr>
        <p:txBody>
          <a:bodyPr>
            <a:noAutofit/>
          </a:bodyPr>
          <a:lstStyle/>
          <a:p>
            <a:pPr algn="just">
              <a:buFont typeface="Wingdings" pitchFamily="2" charset="2"/>
              <a:buChar char="Ø"/>
            </a:pPr>
            <a:r>
              <a:rPr lang="en-US" sz="2800" b="1" dirty="0" smtClean="0"/>
              <a:t>chemical composition of soybean seed which includes about 20% oil and 40% protein.</a:t>
            </a:r>
            <a:endParaRPr lang="en-IN" sz="1200" b="1" dirty="0" smtClean="0"/>
          </a:p>
          <a:p>
            <a:pPr algn="just">
              <a:buFont typeface="Wingdings" pitchFamily="2" charset="2"/>
              <a:buChar char="Ø"/>
            </a:pPr>
            <a:r>
              <a:rPr lang="en-IN" sz="2800" b="1" dirty="0" smtClean="0"/>
              <a:t>The soybean contain very little of starch (4.66-7%) and quite a lot of </a:t>
            </a:r>
            <a:r>
              <a:rPr lang="en-IN" sz="2800" b="1" dirty="0" err="1" smtClean="0"/>
              <a:t>Hemicellulose</a:t>
            </a:r>
            <a:r>
              <a:rPr lang="en-IN" sz="2800" b="1" dirty="0" smtClean="0"/>
              <a:t> and </a:t>
            </a:r>
            <a:r>
              <a:rPr lang="en-IN" sz="2800" b="1" dirty="0" err="1" smtClean="0"/>
              <a:t>Pectins</a:t>
            </a:r>
            <a:r>
              <a:rPr lang="en-IN" sz="2800" b="1" dirty="0" smtClean="0"/>
              <a:t>.</a:t>
            </a:r>
          </a:p>
          <a:p>
            <a:pPr algn="just">
              <a:buFont typeface="Wingdings" pitchFamily="2" charset="2"/>
              <a:buChar char="Ø"/>
            </a:pPr>
            <a:r>
              <a:rPr lang="en-IN" sz="2800" b="1" dirty="0" smtClean="0"/>
              <a:t>Protein of soybean products characterized much quantity lysine (2.56), Tryptophan (0.52), </a:t>
            </a:r>
            <a:r>
              <a:rPr lang="en-IN" sz="2800" b="1" dirty="0" err="1" smtClean="0"/>
              <a:t>Isoleucine</a:t>
            </a:r>
            <a:r>
              <a:rPr lang="en-IN" sz="2800" b="1" dirty="0" smtClean="0"/>
              <a:t>, </a:t>
            </a:r>
            <a:r>
              <a:rPr lang="en-IN" sz="2800" b="1" dirty="0" err="1" smtClean="0"/>
              <a:t>Valine</a:t>
            </a:r>
            <a:r>
              <a:rPr lang="en-IN" sz="2800" b="1" dirty="0" smtClean="0"/>
              <a:t> and </a:t>
            </a:r>
            <a:r>
              <a:rPr lang="en-IN" sz="2800" b="1" dirty="0" err="1" smtClean="0"/>
              <a:t>Threonine</a:t>
            </a:r>
            <a:r>
              <a:rPr lang="en-IN" sz="2800" b="1" dirty="0" smtClean="0"/>
              <a:t> (1.54) however sulphuric amino acids are less than in protein of rape products.</a:t>
            </a:r>
          </a:p>
          <a:p>
            <a:pPr algn="just">
              <a:buFont typeface="Wingdings" pitchFamily="2" charset="2"/>
              <a:buChar char="Ø"/>
            </a:pPr>
            <a:r>
              <a:rPr lang="en-US" sz="2800" b="1" dirty="0" smtClean="0"/>
              <a:t>Number of </a:t>
            </a:r>
            <a:r>
              <a:rPr lang="en-US" sz="2800" b="1" dirty="0" err="1" smtClean="0"/>
              <a:t>Nutraceutical</a:t>
            </a:r>
            <a:r>
              <a:rPr lang="en-US" sz="2800" b="1" dirty="0" smtClean="0"/>
              <a:t> compounds such as </a:t>
            </a:r>
            <a:r>
              <a:rPr lang="en-US" sz="2800" b="1" dirty="0" err="1" smtClean="0"/>
              <a:t>Isoflavons</a:t>
            </a:r>
            <a:r>
              <a:rPr lang="en-US" sz="2800" b="1" dirty="0" smtClean="0"/>
              <a:t>, </a:t>
            </a:r>
            <a:r>
              <a:rPr lang="en-US" sz="2800" b="1" dirty="0" err="1" smtClean="0"/>
              <a:t>Tocopherol</a:t>
            </a:r>
            <a:r>
              <a:rPr lang="en-US" sz="2800" b="1" dirty="0" smtClean="0"/>
              <a:t> and lecithin has made it one of the most valuable agronomic crops in the world.</a:t>
            </a:r>
            <a:endParaRPr lang="en-IN" sz="26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IN" sz="3600" b="1" dirty="0" smtClean="0">
                <a:latin typeface="+mn-lt"/>
              </a:rPr>
              <a:t/>
            </a:r>
            <a:br>
              <a:rPr lang="en-IN" sz="3600" b="1" dirty="0" smtClean="0">
                <a:latin typeface="+mn-lt"/>
              </a:rPr>
            </a:br>
            <a:r>
              <a:rPr lang="en-IN" sz="3600" b="1" dirty="0" smtClean="0">
                <a:latin typeface="+mn-lt"/>
              </a:rPr>
              <a:t>RESEARCHABLE ISSUES</a:t>
            </a:r>
            <a:r>
              <a:rPr lang="en-US" sz="3600" b="1" dirty="0" smtClean="0">
                <a:latin typeface="+mn-lt"/>
              </a:rPr>
              <a:t/>
            </a:r>
            <a:br>
              <a:rPr lang="en-US" sz="3600" b="1" dirty="0" smtClean="0">
                <a:latin typeface="+mn-lt"/>
              </a:rPr>
            </a:br>
            <a:endParaRPr lang="en-US" sz="3600" b="1" dirty="0">
              <a:latin typeface="+mn-lt"/>
            </a:endParaRPr>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Ø"/>
            </a:pPr>
            <a:r>
              <a:rPr lang="en-US" sz="3300" b="1" dirty="0" smtClean="0"/>
              <a:t>Resistance varieties for Yellow Mosaic Virus. </a:t>
            </a:r>
          </a:p>
          <a:p>
            <a:pPr lvl="0" algn="just">
              <a:buFont typeface="Wingdings" pitchFamily="2" charset="2"/>
              <a:buChar char="Ø"/>
            </a:pPr>
            <a:r>
              <a:rPr lang="en-US" sz="3300" b="1" dirty="0" smtClean="0"/>
              <a:t>Short duration varieties for dry land areas</a:t>
            </a:r>
          </a:p>
          <a:p>
            <a:pPr lvl="0" algn="just">
              <a:buFont typeface="Wingdings" pitchFamily="2" charset="2"/>
              <a:buChar char="Ø"/>
            </a:pPr>
            <a:r>
              <a:rPr lang="en-US" sz="3300" b="1" dirty="0" smtClean="0"/>
              <a:t>Varieties with low </a:t>
            </a:r>
            <a:r>
              <a:rPr lang="en-US" sz="3300" b="1" dirty="0" err="1" smtClean="0"/>
              <a:t>linolenic</a:t>
            </a:r>
            <a:r>
              <a:rPr lang="en-US" sz="3300" b="1" dirty="0" smtClean="0"/>
              <a:t> fatty-acid to improve the shelf life of soybean oil.</a:t>
            </a:r>
          </a:p>
          <a:p>
            <a:pPr lvl="0" algn="just">
              <a:buFont typeface="Wingdings" pitchFamily="2" charset="2"/>
              <a:buChar char="Ø"/>
            </a:pPr>
            <a:r>
              <a:rPr lang="en-US" sz="3300" b="1" dirty="0" smtClean="0"/>
              <a:t>Varieties with less </a:t>
            </a:r>
            <a:r>
              <a:rPr lang="en-US" sz="3300" b="1" dirty="0" err="1" smtClean="0"/>
              <a:t>beany</a:t>
            </a:r>
            <a:r>
              <a:rPr lang="en-US" sz="3300" b="1" dirty="0" smtClean="0"/>
              <a:t> </a:t>
            </a:r>
            <a:r>
              <a:rPr lang="en-US" sz="3300" b="1" dirty="0" err="1" smtClean="0"/>
              <a:t>flavours</a:t>
            </a:r>
            <a:r>
              <a:rPr lang="en-US" sz="3300" b="1" dirty="0" smtClean="0"/>
              <a:t> and </a:t>
            </a:r>
            <a:r>
              <a:rPr lang="en-US" sz="3300" b="1" dirty="0" err="1" smtClean="0"/>
              <a:t>Lipoxygenase</a:t>
            </a:r>
            <a:r>
              <a:rPr lang="en-US" sz="3300" b="1" dirty="0" smtClean="0"/>
              <a:t> (enzyme) lacking varieties (Kyushu-III-Japan) for increasing domestic consumption of Protein Rich Soya Foods.</a:t>
            </a:r>
          </a:p>
          <a:p>
            <a:pPr lvl="0" algn="just">
              <a:buFont typeface="Wingdings" pitchFamily="2" charset="2"/>
              <a:buChar char="Ø"/>
            </a:pPr>
            <a:r>
              <a:rPr lang="en-US" sz="3300" b="1" dirty="0" smtClean="0"/>
              <a:t>Varieties with bold pods/seeds for use as vegetable.</a:t>
            </a:r>
          </a:p>
          <a:p>
            <a:pPr lvl="0" algn="just">
              <a:buFont typeface="Wingdings" pitchFamily="2" charset="2"/>
              <a:buChar char="Ø"/>
            </a:pPr>
            <a:r>
              <a:rPr lang="en-US" sz="3300" b="1" dirty="0" smtClean="0"/>
              <a:t>Technology for safe storage and transport of soybean seed without loss of seed viability.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cs typeface="Arial" pitchFamily="34" charset="0"/>
              </a:rPr>
              <a:t>ISSUES  / ACTIONABLE POINTS</a:t>
            </a:r>
            <a:endParaRPr lang="en-US" sz="2800" dirty="0">
              <a:latin typeface="+mn-lt"/>
            </a:endParaRPr>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pPr algn="just">
              <a:buFont typeface="Wingdings" pitchFamily="2" charset="2"/>
              <a:buChar char="Ø"/>
            </a:pPr>
            <a:r>
              <a:rPr lang="en-US" sz="2800" b="1" dirty="0" smtClean="0"/>
              <a:t>Development of resistance varieties for Yellow Mosaic Virus. </a:t>
            </a:r>
          </a:p>
          <a:p>
            <a:pPr lvl="0" algn="just">
              <a:buFont typeface="Wingdings" pitchFamily="2" charset="2"/>
              <a:buChar char="Ø"/>
            </a:pPr>
            <a:r>
              <a:rPr lang="en-US" sz="2800" b="1" dirty="0" smtClean="0"/>
              <a:t>Development of short duration varieties for dry land areas</a:t>
            </a:r>
          </a:p>
          <a:p>
            <a:pPr lvl="0" algn="just">
              <a:buFont typeface="Wingdings" pitchFamily="2" charset="2"/>
              <a:buChar char="Ø"/>
            </a:pPr>
            <a:r>
              <a:rPr lang="en-US" sz="2800" b="1" dirty="0" smtClean="0"/>
              <a:t>Varieties with low </a:t>
            </a:r>
            <a:r>
              <a:rPr lang="en-US" sz="2800" b="1" dirty="0" err="1" smtClean="0"/>
              <a:t>linolenic</a:t>
            </a:r>
            <a:r>
              <a:rPr lang="en-US" sz="2800" b="1" dirty="0" smtClean="0"/>
              <a:t> fatty-acid to improve the shelf life of soybean oil.</a:t>
            </a:r>
          </a:p>
          <a:p>
            <a:pPr lvl="0" algn="just">
              <a:buFont typeface="Wingdings" pitchFamily="2" charset="2"/>
              <a:buChar char="Ø"/>
            </a:pPr>
            <a:r>
              <a:rPr lang="en-US" sz="2800" b="1" dirty="0" smtClean="0"/>
              <a:t>Varieties with less </a:t>
            </a:r>
            <a:r>
              <a:rPr lang="en-US" sz="2800" b="1" dirty="0" err="1" smtClean="0"/>
              <a:t>beany</a:t>
            </a:r>
            <a:r>
              <a:rPr lang="en-US" sz="2800" b="1" dirty="0" smtClean="0"/>
              <a:t> </a:t>
            </a:r>
            <a:r>
              <a:rPr lang="en-US" sz="2800" b="1" dirty="0" err="1" smtClean="0"/>
              <a:t>flavours</a:t>
            </a:r>
            <a:r>
              <a:rPr lang="en-US" sz="2800" b="1" dirty="0" smtClean="0"/>
              <a:t> and </a:t>
            </a:r>
            <a:r>
              <a:rPr lang="en-US" sz="2800" b="1" dirty="0" err="1" smtClean="0"/>
              <a:t>Lipoxygenase</a:t>
            </a:r>
            <a:r>
              <a:rPr lang="en-US" sz="2800" b="1" dirty="0" smtClean="0"/>
              <a:t> (enzyme) lacking varieties (Kyushu-III-Japan) for increasing domestic consumption of Protein Rich Soya Foods.</a:t>
            </a:r>
          </a:p>
          <a:p>
            <a:pPr lvl="0" algn="just">
              <a:buFont typeface="Wingdings" pitchFamily="2" charset="2"/>
              <a:buChar char="Ø"/>
            </a:pPr>
            <a:r>
              <a:rPr lang="en-US" sz="2800" b="1" dirty="0" smtClean="0"/>
              <a:t>Varieties with bold pods/seeds for use as vegetable.</a:t>
            </a:r>
          </a:p>
          <a:p>
            <a:pPr lvl="0" algn="just">
              <a:buFont typeface="Wingdings" pitchFamily="2" charset="2"/>
              <a:buChar char="Ø"/>
            </a:pPr>
            <a:r>
              <a:rPr lang="en-US" sz="2800" b="1" dirty="0" smtClean="0"/>
              <a:t>Technology for safe storage and transport of soybean seed without loss of seed viability</a:t>
            </a:r>
            <a:r>
              <a:rPr lang="en-US" sz="2800" b="1" dirty="0" smtClean="0"/>
              <a:t>.</a:t>
            </a:r>
            <a:endParaRPr lang="en-US" sz="28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5867400" cy="838200"/>
          </a:xfrm>
        </p:spPr>
        <p:txBody>
          <a:bodyPr>
            <a:normAutofit fontScale="90000"/>
          </a:bodyPr>
          <a:lstStyle/>
          <a:p>
            <a:r>
              <a:rPr lang="en-US" sz="3200" b="1" dirty="0" smtClean="0">
                <a:latin typeface="Arial" pitchFamily="34" charset="0"/>
                <a:cs typeface="Arial" pitchFamily="34" charset="0"/>
              </a:rPr>
              <a:t>BOTANICAL DESCRIPTION </a:t>
            </a:r>
            <a:r>
              <a:rPr lang="en-IN" sz="2400" b="1" dirty="0" smtClean="0"/>
              <a:t/>
            </a:r>
            <a:br>
              <a:rPr lang="en-IN" sz="2400" b="1" dirty="0" smtClean="0"/>
            </a:br>
            <a:endParaRPr lang="en-IN" sz="2400" b="1" dirty="0"/>
          </a:p>
        </p:txBody>
      </p:sp>
      <p:sp>
        <p:nvSpPr>
          <p:cNvPr id="3" name="Content Placeholder 2"/>
          <p:cNvSpPr>
            <a:spLocks noGrp="1"/>
          </p:cNvSpPr>
          <p:nvPr>
            <p:ph sz="half" idx="1"/>
          </p:nvPr>
        </p:nvSpPr>
        <p:spPr>
          <a:xfrm>
            <a:off x="220717" y="1371600"/>
            <a:ext cx="5037083" cy="5029200"/>
          </a:xfrm>
        </p:spPr>
        <p:txBody>
          <a:bodyPr>
            <a:normAutofit fontScale="25000" lnSpcReduction="20000"/>
          </a:bodyPr>
          <a:lstStyle/>
          <a:p>
            <a:pPr marL="0" lvl="0" indent="450850" fontAlgn="base">
              <a:lnSpc>
                <a:spcPct val="120000"/>
              </a:lnSpc>
              <a:spcBef>
                <a:spcPct val="0"/>
              </a:spcBef>
              <a:spcAft>
                <a:spcPct val="0"/>
              </a:spcAft>
              <a:buNone/>
            </a:pPr>
            <a:r>
              <a:rPr lang="en-US" sz="9600" b="1" dirty="0" smtClean="0">
                <a:ea typeface="Times New Roman" pitchFamily="18" charset="0"/>
                <a:cs typeface="Arial" pitchFamily="34" charset="0"/>
              </a:rPr>
              <a:t>Family                   :</a:t>
            </a:r>
            <a:r>
              <a:rPr lang="en-US" sz="8800" b="1" dirty="0" err="1" smtClean="0"/>
              <a:t>Leguminoceae</a:t>
            </a:r>
            <a:r>
              <a:rPr lang="en-US" sz="11200" b="1" dirty="0" smtClean="0"/>
              <a:t> </a:t>
            </a:r>
          </a:p>
          <a:p>
            <a:pPr marL="0" lvl="0" indent="450850" fontAlgn="base">
              <a:lnSpc>
                <a:spcPct val="120000"/>
              </a:lnSpc>
              <a:spcBef>
                <a:spcPct val="0"/>
              </a:spcBef>
              <a:spcAft>
                <a:spcPct val="0"/>
              </a:spcAft>
              <a:buNone/>
            </a:pPr>
            <a:r>
              <a:rPr lang="en-US" sz="9600" b="1" dirty="0" smtClean="0"/>
              <a:t>sub-family            :</a:t>
            </a:r>
            <a:r>
              <a:rPr lang="en-US" sz="8000" b="1" dirty="0" err="1" smtClean="0"/>
              <a:t>Papilionoideae</a:t>
            </a:r>
            <a:endParaRPr lang="en-US" sz="8000" b="1" dirty="0" smtClean="0"/>
          </a:p>
          <a:p>
            <a:pPr marL="0" lvl="0" indent="450850" fontAlgn="base">
              <a:lnSpc>
                <a:spcPct val="120000"/>
              </a:lnSpc>
              <a:spcBef>
                <a:spcPct val="0"/>
              </a:spcBef>
              <a:spcAft>
                <a:spcPct val="0"/>
              </a:spcAft>
              <a:buNone/>
            </a:pPr>
            <a:r>
              <a:rPr lang="en-US" sz="8000" b="1" dirty="0" smtClean="0"/>
              <a:t>                                     :</a:t>
            </a:r>
            <a:r>
              <a:rPr lang="en-US" sz="8000" b="1" dirty="0" err="1" smtClean="0"/>
              <a:t>Fabaceae</a:t>
            </a:r>
            <a:r>
              <a:rPr lang="en-US" sz="8000" b="1" dirty="0" smtClean="0"/>
              <a:t> </a:t>
            </a:r>
            <a:endParaRPr lang="en-US" sz="8000" b="1" dirty="0" smtClean="0">
              <a:ea typeface="Times New Roman" pitchFamily="18" charset="0"/>
              <a:cs typeface="Arial" pitchFamily="34" charset="0"/>
            </a:endParaRPr>
          </a:p>
          <a:p>
            <a:pPr>
              <a:buNone/>
            </a:pPr>
            <a:r>
              <a:rPr lang="en-US" sz="7400" b="1" dirty="0" smtClean="0">
                <a:ea typeface="Times New Roman" pitchFamily="18" charset="0"/>
                <a:cs typeface="Arial" pitchFamily="34" charset="0"/>
              </a:rPr>
              <a:t>       </a:t>
            </a:r>
            <a:r>
              <a:rPr lang="en-US" sz="9600" b="1" dirty="0" smtClean="0">
                <a:ea typeface="Times New Roman" pitchFamily="18" charset="0"/>
                <a:cs typeface="Arial" pitchFamily="34" charset="0"/>
              </a:rPr>
              <a:t>Common Name</a:t>
            </a:r>
            <a:r>
              <a:rPr lang="en-US" sz="7400" b="1" dirty="0" smtClean="0">
                <a:ea typeface="Times New Roman" pitchFamily="18" charset="0"/>
                <a:cs typeface="Arial" pitchFamily="34" charset="0"/>
              </a:rPr>
              <a:t>   :</a:t>
            </a:r>
            <a:endParaRPr lang="en-US" sz="7400" b="1" dirty="0" smtClean="0"/>
          </a:p>
          <a:p>
            <a:pPr>
              <a:buNone/>
            </a:pPr>
            <a:r>
              <a:rPr lang="en-US" sz="7400" b="1" dirty="0" smtClean="0">
                <a:cs typeface="Arial" pitchFamily="34" charset="0"/>
              </a:rPr>
              <a:t>       </a:t>
            </a:r>
            <a:r>
              <a:rPr lang="en-US" sz="9600" b="1" dirty="0" smtClean="0">
                <a:cs typeface="Arial" pitchFamily="34" charset="0"/>
              </a:rPr>
              <a:t>Scientific</a:t>
            </a:r>
            <a:r>
              <a:rPr lang="en-US" sz="9600" b="1" dirty="0" smtClean="0">
                <a:ea typeface="Times New Roman" pitchFamily="18" charset="0"/>
                <a:cs typeface="Arial" pitchFamily="34" charset="0"/>
              </a:rPr>
              <a:t> Name   </a:t>
            </a:r>
            <a:r>
              <a:rPr lang="en-US" sz="7400" b="1" dirty="0" smtClean="0">
                <a:ea typeface="Times New Roman" pitchFamily="18" charset="0"/>
                <a:cs typeface="Arial" pitchFamily="34" charset="0"/>
              </a:rPr>
              <a:t>: </a:t>
            </a:r>
            <a:r>
              <a:rPr lang="en-US" b="1" dirty="0" smtClean="0"/>
              <a:t> </a:t>
            </a:r>
            <a:r>
              <a:rPr lang="en-US" sz="9600" b="1" i="1" dirty="0" err="1" smtClean="0"/>
              <a:t>Glycine</a:t>
            </a:r>
            <a:r>
              <a:rPr lang="en-US" sz="9600" b="1" i="1" dirty="0" smtClean="0"/>
              <a:t> max-Linn</a:t>
            </a:r>
            <a:endParaRPr lang="en-US" sz="9600" b="1" dirty="0" smtClean="0"/>
          </a:p>
          <a:p>
            <a:pPr>
              <a:buNone/>
            </a:pPr>
            <a:r>
              <a:rPr lang="en-US" sz="4300" b="1" dirty="0" smtClean="0"/>
              <a:t>            </a:t>
            </a:r>
            <a:r>
              <a:rPr lang="en-US" sz="9600" b="1" dirty="0" smtClean="0">
                <a:solidFill>
                  <a:srgbClr val="222222"/>
                </a:solidFill>
                <a:ea typeface="Times New Roman" pitchFamily="18" charset="0"/>
                <a:cs typeface="Arial" pitchFamily="34" charset="0"/>
              </a:rPr>
              <a:t>Origin: </a:t>
            </a:r>
          </a:p>
          <a:p>
            <a:pPr algn="just">
              <a:lnSpc>
                <a:spcPct val="120000"/>
              </a:lnSpc>
              <a:buFont typeface="Wingdings" pitchFamily="2" charset="2"/>
              <a:buChar char="Ø"/>
            </a:pPr>
            <a:r>
              <a:rPr lang="en-US" sz="9600" b="1" dirty="0" smtClean="0"/>
              <a:t>Domestication of soybean has been traced to the eastern half of North China in the eleventh century B.C. or perhaps a bit earlier  soybean production was localized in China until after the Chinese-Japanese war of 1894-95.</a:t>
            </a:r>
            <a:endParaRPr lang="en-IN" sz="9600" b="1" dirty="0"/>
          </a:p>
        </p:txBody>
      </p:sp>
      <p:pic>
        <p:nvPicPr>
          <p:cNvPr id="11" name="Content Placeholder 10" descr="C:\Users\HP\Desktop\oilseeds\soybean-field-closeup-153531801-thinkstock.jpg"/>
          <p:cNvPicPr>
            <a:picLocks noGrp="1"/>
          </p:cNvPicPr>
          <p:nvPr>
            <p:ph sz="half" idx="2"/>
          </p:nvPr>
        </p:nvPicPr>
        <p:blipFill>
          <a:blip r:embed="rId2"/>
          <a:srcRect/>
          <a:stretch>
            <a:fillRect/>
          </a:stretch>
        </p:blipFill>
        <p:spPr bwMode="auto">
          <a:xfrm>
            <a:off x="5410200" y="1600200"/>
            <a:ext cx="3505200" cy="4191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2286000"/>
            <a:ext cx="5562600" cy="1569660"/>
          </a:xfrm>
          <a:prstGeom prst="rect">
            <a:avLst/>
          </a:prstGeom>
          <a:noFill/>
        </p:spPr>
        <p:txBody>
          <a:bodyPr wrap="square" lIns="91440" tIns="45720" rIns="91440" bIns="45720">
            <a:spAutoFit/>
            <a:scene3d>
              <a:camera prst="obliqueTopRight"/>
              <a:lightRig rig="threePt" dir="t"/>
            </a:scene3d>
          </a:bodyPr>
          <a:lstStyle/>
          <a:p>
            <a:pPr algn="ctr"/>
            <a:r>
              <a:rPr lang="en-US" sz="9600" b="1" cap="none" spc="0" dirty="0" smtClean="0">
                <a:ln w="18000">
                  <a:solidFill>
                    <a:srgbClr val="92D050"/>
                  </a:solidFill>
                  <a:prstDash val="solid"/>
                  <a:miter lim="800000"/>
                </a:ln>
                <a:solidFill>
                  <a:srgbClr val="00B050"/>
                </a:solidFill>
                <a:effectLst>
                  <a:outerShdw blurRad="25500" dist="23000" dir="7020000" algn="tl">
                    <a:srgbClr val="000000">
                      <a:alpha val="50000"/>
                    </a:srgbClr>
                  </a:outerShdw>
                </a:effectLst>
                <a:latin typeface="Times New Roman" pitchFamily="18" charset="0"/>
                <a:cs typeface="Times New Roman" pitchFamily="18" charset="0"/>
              </a:rPr>
              <a:t>Thanks</a:t>
            </a:r>
            <a:endParaRPr lang="en-US" sz="9600" b="1" cap="none" spc="0" dirty="0">
              <a:ln w="18000">
                <a:solidFill>
                  <a:srgbClr val="92D050"/>
                </a:solidFill>
                <a:prstDash val="solid"/>
                <a:miter lim="800000"/>
              </a:ln>
              <a:solidFill>
                <a:srgbClr val="00B05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SEASON AND CLIMATE</a:t>
            </a:r>
            <a:endParaRPr lang="en-US" sz="4000" b="1" dirty="0"/>
          </a:p>
        </p:txBody>
      </p:sp>
      <p:sp>
        <p:nvSpPr>
          <p:cNvPr id="3" name="Content Placeholder 2"/>
          <p:cNvSpPr>
            <a:spLocks noGrp="1"/>
          </p:cNvSpPr>
          <p:nvPr>
            <p:ph idx="1"/>
          </p:nvPr>
        </p:nvSpPr>
        <p:spPr>
          <a:xfrm>
            <a:off x="457200" y="1295400"/>
            <a:ext cx="8229600" cy="5334000"/>
          </a:xfrm>
        </p:spPr>
        <p:txBody>
          <a:bodyPr>
            <a:noAutofit/>
          </a:bodyPr>
          <a:lstStyle/>
          <a:p>
            <a:pPr lvl="0" algn="just">
              <a:buFont typeface="Wingdings" pitchFamily="2" charset="2"/>
              <a:buChar char="Ø"/>
            </a:pPr>
            <a:r>
              <a:rPr lang="en-IN" sz="2400" b="1" dirty="0" smtClean="0"/>
              <a:t>Two cropping seasons of soybean </a:t>
            </a:r>
            <a:r>
              <a:rPr lang="en-IN" sz="2400" b="1" dirty="0" err="1" smtClean="0"/>
              <a:t>kharif</a:t>
            </a:r>
            <a:r>
              <a:rPr lang="en-IN" sz="2400" b="1" dirty="0" smtClean="0"/>
              <a:t> and spring.</a:t>
            </a:r>
          </a:p>
          <a:p>
            <a:pPr algn="just">
              <a:buFont typeface="Wingdings" pitchFamily="2" charset="2"/>
              <a:buChar char="Ø"/>
            </a:pPr>
            <a:r>
              <a:rPr lang="en-US" sz="2400" b="1" dirty="0" smtClean="0"/>
              <a:t>It is self pollinated crop.</a:t>
            </a:r>
            <a:endParaRPr lang="en-IN" sz="2400" b="1" dirty="0" smtClean="0"/>
          </a:p>
          <a:p>
            <a:pPr lvl="0" algn="just">
              <a:buFont typeface="Wingdings" pitchFamily="2" charset="2"/>
              <a:buChar char="Ø"/>
            </a:pPr>
            <a:r>
              <a:rPr lang="en-IN" sz="2400" b="1" dirty="0" smtClean="0"/>
              <a:t>In case of </a:t>
            </a:r>
            <a:r>
              <a:rPr lang="en-IN" sz="2400" b="1" dirty="0" err="1" smtClean="0"/>
              <a:t>kharif</a:t>
            </a:r>
            <a:r>
              <a:rPr lang="en-IN" sz="2400" b="1" dirty="0" smtClean="0"/>
              <a:t> season most common time of sowing is onset of monsoon or last week of June to first week of July while spring sowing is done between 15th of February and 15th of March.</a:t>
            </a:r>
            <a:endParaRPr lang="en-US" sz="2400" b="1" dirty="0" smtClean="0"/>
          </a:p>
          <a:p>
            <a:pPr lvl="0" algn="just">
              <a:buFont typeface="Wingdings" pitchFamily="2" charset="2"/>
              <a:buChar char="Ø"/>
            </a:pPr>
            <a:r>
              <a:rPr lang="en-US" sz="2400" b="1" dirty="0" smtClean="0"/>
              <a:t>Soybean has been adopted under wide range of climate and soil with better performance under </a:t>
            </a:r>
            <a:r>
              <a:rPr lang="en-US" sz="2400" b="1" dirty="0" err="1" smtClean="0"/>
              <a:t>Vertisols</a:t>
            </a:r>
            <a:r>
              <a:rPr lang="en-US" sz="2400" b="1" dirty="0" smtClean="0"/>
              <a:t> with good organic content. </a:t>
            </a:r>
            <a:endParaRPr lang="en-IN" sz="2400" b="1" dirty="0" smtClean="0"/>
          </a:p>
          <a:p>
            <a:pPr lvl="0" algn="just">
              <a:buFont typeface="Wingdings" pitchFamily="2" charset="2"/>
              <a:buChar char="Ø"/>
            </a:pPr>
            <a:r>
              <a:rPr lang="en-IN" sz="2400" b="1" dirty="0" smtClean="0"/>
              <a:t> The crop requires about 60-65 cm annual rainfall drought at flowering or just before flowering results in flower and pod drops, while rains during maturity impairs the grain quality of soybean harmful.</a:t>
            </a: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CROP DESCRIPTION</a:t>
            </a:r>
            <a:endParaRPr lang="en-US" sz="3600" dirty="0"/>
          </a:p>
        </p:txBody>
      </p:sp>
      <p:sp>
        <p:nvSpPr>
          <p:cNvPr id="3" name="Content Placeholder 2"/>
          <p:cNvSpPr>
            <a:spLocks noGrp="1"/>
          </p:cNvSpPr>
          <p:nvPr>
            <p:ph idx="1"/>
          </p:nvPr>
        </p:nvSpPr>
        <p:spPr>
          <a:xfrm>
            <a:off x="457200" y="1600200"/>
            <a:ext cx="8229600" cy="4724399"/>
          </a:xfrm>
        </p:spPr>
        <p:txBody>
          <a:bodyPr>
            <a:normAutofit fontScale="92500" lnSpcReduction="10000"/>
          </a:bodyPr>
          <a:lstStyle/>
          <a:p>
            <a:pPr algn="just">
              <a:buFont typeface="Wingdings" pitchFamily="2" charset="2"/>
              <a:buChar char="Ø"/>
            </a:pPr>
            <a:r>
              <a:rPr lang="en-US" b="1" dirty="0" smtClean="0"/>
              <a:t>Despite being rich source of protein, it is categorized as an oilseeds rather than a pulse crop.</a:t>
            </a:r>
          </a:p>
          <a:p>
            <a:pPr algn="just">
              <a:buFont typeface="Wingdings" pitchFamily="2" charset="2"/>
              <a:buChar char="Ø"/>
            </a:pPr>
            <a:r>
              <a:rPr lang="en-US" b="1" dirty="0" smtClean="0"/>
              <a:t>Oil contents varies from 15 to 21 % in soybean seeds.</a:t>
            </a:r>
          </a:p>
          <a:p>
            <a:pPr algn="just">
              <a:buFont typeface="Wingdings" pitchFamily="2" charset="2"/>
              <a:buChar char="Ø"/>
            </a:pPr>
            <a:r>
              <a:rPr lang="en-US" b="1" dirty="0" smtClean="0"/>
              <a:t>Crop  generally reach a height of around 1 m (3.3 ft).</a:t>
            </a:r>
          </a:p>
          <a:p>
            <a:pPr algn="just">
              <a:buFont typeface="Wingdings" pitchFamily="2" charset="2"/>
              <a:buChar char="Ø"/>
            </a:pPr>
            <a:r>
              <a:rPr lang="en-US" b="1" dirty="0" smtClean="0"/>
              <a:t>Capable of transforming nearly 60-100 kg atmospheric nitrogen into 30-40 kg nitrogen in the soil. </a:t>
            </a:r>
          </a:p>
          <a:p>
            <a:pPr algn="just">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
            </a:r>
            <a:br>
              <a:rPr lang="en-US" b="1" dirty="0" smtClean="0"/>
            </a:br>
            <a:r>
              <a:rPr lang="en-US" sz="4000" b="1" dirty="0" smtClean="0"/>
              <a:t>GLOBAL SCENARIO OF SOYBEAN </a:t>
            </a:r>
            <a:br>
              <a:rPr lang="en-US" sz="4000" b="1" dirty="0" smtClean="0"/>
            </a:br>
            <a:r>
              <a:rPr lang="en-US" sz="4000" b="1" dirty="0" smtClean="0"/>
              <a:t>(2013-2016)</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066803"/>
          <a:ext cx="8229600" cy="5562595"/>
        </p:xfrm>
        <a:graphic>
          <a:graphicData uri="http://schemas.openxmlformats.org/drawingml/2006/table">
            <a:tbl>
              <a:tblPr firstRow="1" bandRow="1">
                <a:tableStyleId>{5C22544A-7EE6-4342-B048-85BDC9FD1C3A}</a:tableStyleId>
              </a:tblPr>
              <a:tblGrid>
                <a:gridCol w="2057400"/>
                <a:gridCol w="2057400"/>
                <a:gridCol w="2057400"/>
                <a:gridCol w="2057400"/>
              </a:tblGrid>
              <a:tr h="651988">
                <a:tc>
                  <a:txBody>
                    <a:bodyPr/>
                    <a:lstStyle/>
                    <a:p>
                      <a:pPr marL="0" marR="0" algn="ctr">
                        <a:lnSpc>
                          <a:spcPct val="115000"/>
                        </a:lnSpc>
                        <a:spcBef>
                          <a:spcPts val="0"/>
                        </a:spcBef>
                        <a:spcAft>
                          <a:spcPts val="0"/>
                        </a:spcAft>
                      </a:pPr>
                      <a:r>
                        <a:rPr lang="en-US" sz="1800" b="1" kern="1200" dirty="0" smtClean="0">
                          <a:solidFill>
                            <a:schemeClr val="tx1"/>
                          </a:solidFill>
                          <a:latin typeface="+mn-lt"/>
                          <a:ea typeface="+mn-ea"/>
                          <a:cs typeface="+mn-cs"/>
                        </a:rPr>
                        <a:t>Country</a:t>
                      </a:r>
                      <a:endParaRPr lang="en-US" sz="1800" b="1" dirty="0">
                        <a:solidFill>
                          <a:schemeClr val="tx1"/>
                        </a:solidFill>
                        <a:latin typeface="Calibri"/>
                        <a:ea typeface="Calibri"/>
                        <a:cs typeface="Times New Roman"/>
                      </a:endParaRPr>
                    </a:p>
                  </a:txBody>
                  <a:tcPr marL="68580" marR="68580" marT="0" marB="0"/>
                </a:tc>
                <a:tc>
                  <a:txBody>
                    <a:bodyPr/>
                    <a:lstStyle/>
                    <a:p>
                      <a:pPr algn="ctr"/>
                      <a:r>
                        <a:rPr lang="en-US" sz="1800" b="1" dirty="0" smtClean="0">
                          <a:solidFill>
                            <a:schemeClr val="tx1"/>
                          </a:solidFill>
                        </a:rPr>
                        <a:t>Avg. Area (lakh ha)</a:t>
                      </a:r>
                      <a:endParaRPr lang="en-US" sz="1800" b="1" dirty="0">
                        <a:solidFill>
                          <a:schemeClr val="tx1"/>
                        </a:solidFill>
                      </a:endParaRPr>
                    </a:p>
                  </a:txBody>
                  <a:tcPr/>
                </a:tc>
                <a:tc>
                  <a:txBody>
                    <a:bodyPr/>
                    <a:lstStyle/>
                    <a:p>
                      <a:pPr algn="ctr"/>
                      <a:r>
                        <a:rPr lang="en-US" sz="1800" b="1" dirty="0" smtClean="0">
                          <a:solidFill>
                            <a:schemeClr val="tx1"/>
                          </a:solidFill>
                        </a:rPr>
                        <a:t>Avg. Production           (lakh tonnes)</a:t>
                      </a:r>
                      <a:endParaRPr lang="en-US" sz="1800" b="1" dirty="0">
                        <a:solidFill>
                          <a:schemeClr val="tx1"/>
                        </a:solidFill>
                      </a:endParaRPr>
                    </a:p>
                  </a:txBody>
                  <a:tcPr/>
                </a:tc>
                <a:tc>
                  <a:txBody>
                    <a:bodyPr/>
                    <a:lstStyle/>
                    <a:p>
                      <a:pPr algn="ctr"/>
                      <a:r>
                        <a:rPr lang="en-US" sz="1800" b="1" dirty="0" smtClean="0">
                          <a:solidFill>
                            <a:schemeClr val="tx1"/>
                          </a:solidFill>
                        </a:rPr>
                        <a:t>Avg. Yield  (Kg/ha)</a:t>
                      </a:r>
                      <a:endParaRPr lang="en-US" sz="1800" b="1" dirty="0">
                        <a:solidFill>
                          <a:schemeClr val="tx1"/>
                        </a:solidFill>
                      </a:endParaRPr>
                    </a:p>
                  </a:txBody>
                  <a:tcPr/>
                </a:tc>
              </a:tr>
              <a:tr h="377739">
                <a:tc>
                  <a:txBody>
                    <a:bodyPr/>
                    <a:lstStyle/>
                    <a:p>
                      <a:pPr algn="l" fontAlgn="b"/>
                      <a:r>
                        <a:rPr lang="en-IN" sz="1600" b="1" i="0" u="none" strike="noStrike" dirty="0">
                          <a:solidFill>
                            <a:schemeClr val="tx1"/>
                          </a:solidFill>
                          <a:latin typeface="Arial"/>
                        </a:rPr>
                        <a:t>USA</a:t>
                      </a:r>
                    </a:p>
                  </a:txBody>
                  <a:tcPr marL="9525" marR="9525" marT="9525" marB="0" anchor="b"/>
                </a:tc>
                <a:tc>
                  <a:txBody>
                    <a:bodyPr/>
                    <a:lstStyle/>
                    <a:p>
                      <a:pPr algn="l" fontAlgn="t"/>
                      <a:r>
                        <a:rPr lang="en-US" sz="1600" b="1" i="0" u="none" strike="noStrike" dirty="0" smtClean="0">
                          <a:solidFill>
                            <a:schemeClr val="tx1"/>
                          </a:solidFill>
                          <a:latin typeface="Arial"/>
                        </a:rPr>
                        <a:t>324.01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1010.74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3119  </a:t>
                      </a:r>
                      <a:endParaRPr lang="en-US" sz="1600" b="1" i="0" u="none" strike="noStrike" dirty="0">
                        <a:solidFill>
                          <a:schemeClr val="tx1"/>
                        </a:solidFill>
                        <a:latin typeface="Arial"/>
                      </a:endParaRPr>
                    </a:p>
                  </a:txBody>
                  <a:tcPr marL="9525" marR="9525" marT="9525" marB="0"/>
                </a:tc>
              </a:tr>
              <a:tr h="377739">
                <a:tc>
                  <a:txBody>
                    <a:bodyPr/>
                    <a:lstStyle/>
                    <a:p>
                      <a:pPr algn="l" fontAlgn="b"/>
                      <a:r>
                        <a:rPr lang="en-IN" sz="1600" b="1" i="0" u="none" strike="noStrike" dirty="0">
                          <a:solidFill>
                            <a:schemeClr val="tx1"/>
                          </a:solidFill>
                          <a:latin typeface="Arial"/>
                        </a:rPr>
                        <a:t>Brazil</a:t>
                      </a:r>
                    </a:p>
                  </a:txBody>
                  <a:tcPr marL="9525" marR="9525" marT="9525" marB="0" anchor="b"/>
                </a:tc>
                <a:tc>
                  <a:txBody>
                    <a:bodyPr/>
                    <a:lstStyle/>
                    <a:p>
                      <a:pPr algn="l" fontAlgn="t"/>
                      <a:r>
                        <a:rPr lang="en-US" sz="1600" b="1" i="0" u="none" strike="noStrike" dirty="0" smtClean="0">
                          <a:solidFill>
                            <a:schemeClr val="tx1"/>
                          </a:solidFill>
                          <a:latin typeface="Arial"/>
                        </a:rPr>
                        <a:t>310.22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918.00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2959 </a:t>
                      </a:r>
                      <a:endParaRPr lang="en-US" sz="1600" b="1" i="0" u="none" strike="noStrike" dirty="0">
                        <a:solidFill>
                          <a:schemeClr val="tx1"/>
                        </a:solidFill>
                        <a:latin typeface="Arial"/>
                      </a:endParaRPr>
                    </a:p>
                  </a:txBody>
                  <a:tcPr marL="9525" marR="9525" marT="9525" marB="0"/>
                </a:tc>
              </a:tr>
              <a:tr h="377739">
                <a:tc>
                  <a:txBody>
                    <a:bodyPr/>
                    <a:lstStyle/>
                    <a:p>
                      <a:pPr algn="l" fontAlgn="b"/>
                      <a:r>
                        <a:rPr lang="en-IN" sz="1600" b="1" i="0" u="none" strike="noStrike" dirty="0">
                          <a:solidFill>
                            <a:schemeClr val="tx1"/>
                          </a:solidFill>
                          <a:latin typeface="Arial"/>
                        </a:rPr>
                        <a:t>Argentina</a:t>
                      </a:r>
                    </a:p>
                  </a:txBody>
                  <a:tcPr marL="9525" marR="9525" marT="9525" marB="0" anchor="b"/>
                </a:tc>
                <a:tc>
                  <a:txBody>
                    <a:bodyPr/>
                    <a:lstStyle/>
                    <a:p>
                      <a:pPr algn="l" fontAlgn="t"/>
                      <a:r>
                        <a:rPr lang="en-US" sz="1600" b="1" i="0" u="none" strike="noStrike" dirty="0" smtClean="0">
                          <a:solidFill>
                            <a:schemeClr val="tx1"/>
                          </a:solidFill>
                          <a:latin typeface="Arial"/>
                        </a:rPr>
                        <a:t>194.30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558.35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2874</a:t>
                      </a:r>
                      <a:r>
                        <a:rPr lang="en-US" sz="1600" b="1" i="0" u="none" strike="noStrike" baseline="0" dirty="0" smtClean="0">
                          <a:solidFill>
                            <a:schemeClr val="tx1"/>
                          </a:solidFill>
                          <a:latin typeface="Arial"/>
                        </a:rPr>
                        <a:t>  </a:t>
                      </a:r>
                      <a:endParaRPr lang="en-US" sz="1600" b="1" i="0" u="none" strike="noStrike" dirty="0">
                        <a:solidFill>
                          <a:schemeClr val="tx1"/>
                        </a:solidFill>
                        <a:latin typeface="Arial"/>
                      </a:endParaRPr>
                    </a:p>
                  </a:txBody>
                  <a:tcPr marL="9525" marR="9525" marT="9525" marB="0"/>
                </a:tc>
              </a:tr>
              <a:tr h="377739">
                <a:tc>
                  <a:txBody>
                    <a:bodyPr/>
                    <a:lstStyle/>
                    <a:p>
                      <a:pPr algn="l" fontAlgn="b"/>
                      <a:r>
                        <a:rPr lang="en-IN" sz="1600" b="1" i="0" u="none" strike="noStrike" dirty="0">
                          <a:solidFill>
                            <a:schemeClr val="tx1"/>
                          </a:solidFill>
                          <a:latin typeface="Arial"/>
                        </a:rPr>
                        <a:t>China</a:t>
                      </a:r>
                    </a:p>
                  </a:txBody>
                  <a:tcPr marL="9525" marR="9525" marT="9525" marB="0" anchor="b"/>
                </a:tc>
                <a:tc>
                  <a:txBody>
                    <a:bodyPr/>
                    <a:lstStyle/>
                    <a:p>
                      <a:pPr algn="l" fontAlgn="t"/>
                      <a:r>
                        <a:rPr lang="en-US" sz="1600" b="1" i="0" u="none" strike="noStrike" dirty="0" smtClean="0">
                          <a:solidFill>
                            <a:schemeClr val="tx1"/>
                          </a:solidFill>
                          <a:latin typeface="Arial"/>
                        </a:rPr>
                        <a:t>68.33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120.83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1768</a:t>
                      </a:r>
                      <a:endParaRPr lang="en-US" sz="1600" b="1" i="0" u="none" strike="noStrike" dirty="0">
                        <a:solidFill>
                          <a:schemeClr val="tx1"/>
                        </a:solidFill>
                        <a:latin typeface="Arial"/>
                      </a:endParaRPr>
                    </a:p>
                  </a:txBody>
                  <a:tcPr marL="9525" marR="9525" marT="9525" marB="0"/>
                </a:tc>
              </a:tr>
              <a:tr h="377739">
                <a:tc>
                  <a:txBody>
                    <a:bodyPr/>
                    <a:lstStyle/>
                    <a:p>
                      <a:pPr algn="l" fontAlgn="b"/>
                      <a:r>
                        <a:rPr lang="en-IN" sz="1600" b="1" i="0" u="none" strike="noStrike" dirty="0">
                          <a:solidFill>
                            <a:schemeClr val="tx1"/>
                          </a:solidFill>
                          <a:latin typeface="Arial"/>
                        </a:rPr>
                        <a:t>India*</a:t>
                      </a:r>
                    </a:p>
                  </a:txBody>
                  <a:tcPr marL="9525" marR="9525" marT="9525" marB="0" anchor="b"/>
                </a:tc>
                <a:tc>
                  <a:txBody>
                    <a:bodyPr/>
                    <a:lstStyle/>
                    <a:p>
                      <a:pPr algn="l" fontAlgn="t"/>
                      <a:r>
                        <a:rPr lang="en-US" sz="1600" b="1" i="0" u="none" strike="noStrike" dirty="0" smtClean="0">
                          <a:solidFill>
                            <a:schemeClr val="tx1"/>
                          </a:solidFill>
                          <a:latin typeface="Arial"/>
                        </a:rPr>
                        <a:t>114.92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smtClean="0">
                          <a:solidFill>
                            <a:schemeClr val="tx1"/>
                          </a:solidFill>
                          <a:latin typeface="Arial"/>
                        </a:rPr>
                        <a:t>103.27  </a:t>
                      </a:r>
                      <a:endParaRPr lang="en-US" sz="1600" b="1" i="0" u="none" strike="noStrike" dirty="0">
                        <a:solidFill>
                          <a:schemeClr val="tx1"/>
                        </a:solidFill>
                        <a:latin typeface="Arial"/>
                      </a:endParaRPr>
                    </a:p>
                  </a:txBody>
                  <a:tcPr marL="9525" marR="9525" marT="9525" marB="0"/>
                </a:tc>
                <a:tc>
                  <a:txBody>
                    <a:bodyPr/>
                    <a:lstStyle/>
                    <a:p>
                      <a:pPr algn="l" fontAlgn="t"/>
                      <a:r>
                        <a:rPr lang="en-US" sz="1600" b="1" i="0" u="none" strike="noStrike" dirty="0">
                          <a:solidFill>
                            <a:schemeClr val="tx1"/>
                          </a:solidFill>
                          <a:latin typeface="Arial"/>
                        </a:rPr>
                        <a:t>899</a:t>
                      </a:r>
                    </a:p>
                  </a:txBody>
                  <a:tcPr marL="9525" marR="9525" marT="9525" marB="0"/>
                </a:tc>
              </a:tr>
              <a:tr h="377739">
                <a:tc>
                  <a:txBody>
                    <a:bodyPr/>
                    <a:lstStyle/>
                    <a:p>
                      <a:pPr algn="l" fontAlgn="b"/>
                      <a:r>
                        <a:rPr lang="en-IN" sz="1600" b="1" i="0" u="none" strike="noStrike" dirty="0">
                          <a:solidFill>
                            <a:schemeClr val="tx1"/>
                          </a:solidFill>
                          <a:latin typeface="Arial"/>
                        </a:rPr>
                        <a:t>Paraguay</a:t>
                      </a:r>
                    </a:p>
                  </a:txBody>
                  <a:tcPr marL="9525" marR="9525" marT="9525" marB="0" anchor="b"/>
                </a:tc>
                <a:tc>
                  <a:txBody>
                    <a:bodyPr/>
                    <a:lstStyle/>
                    <a:p>
                      <a:pPr algn="l" fontAlgn="t"/>
                      <a:r>
                        <a:rPr lang="en-US" sz="1600" b="1" i="0" u="none" strike="noStrike" dirty="0">
                          <a:solidFill>
                            <a:schemeClr val="tx1"/>
                          </a:solidFill>
                          <a:latin typeface="Arial"/>
                        </a:rPr>
                        <a:t>32.00</a:t>
                      </a:r>
                    </a:p>
                  </a:txBody>
                  <a:tcPr marL="9525" marR="9525" marT="9525" marB="0"/>
                </a:tc>
                <a:tc>
                  <a:txBody>
                    <a:bodyPr/>
                    <a:lstStyle/>
                    <a:p>
                      <a:pPr algn="l" fontAlgn="t"/>
                      <a:r>
                        <a:rPr lang="en-US" sz="1600" b="1" i="0" u="none" strike="noStrike">
                          <a:solidFill>
                            <a:schemeClr val="tx1"/>
                          </a:solidFill>
                          <a:latin typeface="Arial"/>
                        </a:rPr>
                        <a:t>87.45</a:t>
                      </a:r>
                    </a:p>
                  </a:txBody>
                  <a:tcPr marL="9525" marR="9525" marT="9525" marB="0"/>
                </a:tc>
                <a:tc>
                  <a:txBody>
                    <a:bodyPr/>
                    <a:lstStyle/>
                    <a:p>
                      <a:pPr algn="l" fontAlgn="t"/>
                      <a:r>
                        <a:rPr lang="en-US" sz="1600" b="1" i="0" u="none" strike="noStrike" dirty="0" smtClean="0">
                          <a:solidFill>
                            <a:schemeClr val="tx1"/>
                          </a:solidFill>
                          <a:latin typeface="Arial"/>
                        </a:rPr>
                        <a:t>2733  </a:t>
                      </a:r>
                      <a:endParaRPr lang="en-US" sz="1600" b="1" i="0" u="none" strike="noStrike" dirty="0">
                        <a:solidFill>
                          <a:schemeClr val="tx1"/>
                        </a:solidFill>
                        <a:latin typeface="Arial"/>
                      </a:endParaRPr>
                    </a:p>
                  </a:txBody>
                  <a:tcPr marL="9525" marR="9525" marT="9525" marB="0"/>
                </a:tc>
              </a:tr>
              <a:tr h="377739">
                <a:tc>
                  <a:txBody>
                    <a:bodyPr/>
                    <a:lstStyle/>
                    <a:p>
                      <a:pPr algn="l" fontAlgn="b"/>
                      <a:r>
                        <a:rPr lang="en-IN" sz="1600" b="1" i="0" u="none" strike="noStrike" dirty="0">
                          <a:solidFill>
                            <a:schemeClr val="tx1"/>
                          </a:solidFill>
                          <a:latin typeface="Arial"/>
                        </a:rPr>
                        <a:t>Canada</a:t>
                      </a:r>
                    </a:p>
                  </a:txBody>
                  <a:tcPr marL="9525" marR="9525" marT="9525" marB="0" anchor="b"/>
                </a:tc>
                <a:tc>
                  <a:txBody>
                    <a:bodyPr/>
                    <a:lstStyle/>
                    <a:p>
                      <a:pPr algn="l" fontAlgn="t"/>
                      <a:r>
                        <a:rPr lang="en-US" sz="1600" b="1" i="0" u="none" strike="noStrike">
                          <a:solidFill>
                            <a:schemeClr val="tx1"/>
                          </a:solidFill>
                          <a:latin typeface="Arial"/>
                        </a:rPr>
                        <a:t>20.87</a:t>
                      </a:r>
                    </a:p>
                  </a:txBody>
                  <a:tcPr marL="9525" marR="9525" marT="9525" marB="0"/>
                </a:tc>
                <a:tc>
                  <a:txBody>
                    <a:bodyPr/>
                    <a:lstStyle/>
                    <a:p>
                      <a:pPr algn="l" fontAlgn="t"/>
                      <a:r>
                        <a:rPr lang="en-US" sz="1600" b="1" i="0" u="none" strike="noStrike">
                          <a:solidFill>
                            <a:schemeClr val="tx1"/>
                          </a:solidFill>
                          <a:latin typeface="Arial"/>
                        </a:rPr>
                        <a:t>58.29</a:t>
                      </a:r>
                    </a:p>
                  </a:txBody>
                  <a:tcPr marL="9525" marR="9525" marT="9525" marB="0"/>
                </a:tc>
                <a:tc>
                  <a:txBody>
                    <a:bodyPr/>
                    <a:lstStyle/>
                    <a:p>
                      <a:pPr algn="l" fontAlgn="t"/>
                      <a:r>
                        <a:rPr lang="en-US" sz="1600" b="1" i="0" u="none" strike="noStrike" dirty="0" smtClean="0">
                          <a:solidFill>
                            <a:schemeClr val="tx1"/>
                          </a:solidFill>
                          <a:latin typeface="Arial"/>
                        </a:rPr>
                        <a:t>2794 </a:t>
                      </a:r>
                      <a:endParaRPr lang="en-US" sz="1600" b="1" i="0" u="none" strike="noStrike" dirty="0">
                        <a:solidFill>
                          <a:schemeClr val="tx1"/>
                        </a:solidFill>
                        <a:latin typeface="Arial"/>
                      </a:endParaRPr>
                    </a:p>
                  </a:txBody>
                  <a:tcPr marL="9525" marR="9525" marT="9525" marB="0"/>
                </a:tc>
              </a:tr>
              <a:tr h="377739">
                <a:tc>
                  <a:txBody>
                    <a:bodyPr/>
                    <a:lstStyle/>
                    <a:p>
                      <a:pPr algn="l" fontAlgn="b"/>
                      <a:r>
                        <a:rPr lang="en-IN" sz="1600" b="1" i="0" u="none" strike="noStrike" dirty="0">
                          <a:solidFill>
                            <a:schemeClr val="tx1"/>
                          </a:solidFill>
                          <a:latin typeface="Arial"/>
                        </a:rPr>
                        <a:t>Ukraine</a:t>
                      </a:r>
                    </a:p>
                  </a:txBody>
                  <a:tcPr marL="9525" marR="9525" marT="9525" marB="0" anchor="b"/>
                </a:tc>
                <a:tc>
                  <a:txBody>
                    <a:bodyPr/>
                    <a:lstStyle/>
                    <a:p>
                      <a:pPr algn="l" fontAlgn="t"/>
                      <a:r>
                        <a:rPr lang="en-US" sz="1600" b="1" i="0" u="none" strike="noStrike">
                          <a:solidFill>
                            <a:schemeClr val="tx1"/>
                          </a:solidFill>
                          <a:latin typeface="Arial"/>
                        </a:rPr>
                        <a:t>17.64</a:t>
                      </a:r>
                    </a:p>
                  </a:txBody>
                  <a:tcPr marL="9525" marR="9525" marT="9525" marB="0"/>
                </a:tc>
                <a:tc>
                  <a:txBody>
                    <a:bodyPr/>
                    <a:lstStyle/>
                    <a:p>
                      <a:pPr algn="l" fontAlgn="t"/>
                      <a:r>
                        <a:rPr lang="en-US" sz="1600" b="1" i="0" u="none" strike="noStrike">
                          <a:solidFill>
                            <a:schemeClr val="tx1"/>
                          </a:solidFill>
                          <a:latin typeface="Arial"/>
                        </a:rPr>
                        <a:t>35.35</a:t>
                      </a:r>
                    </a:p>
                  </a:txBody>
                  <a:tcPr marL="9525" marR="9525" marT="9525" marB="0"/>
                </a:tc>
                <a:tc>
                  <a:txBody>
                    <a:bodyPr/>
                    <a:lstStyle/>
                    <a:p>
                      <a:pPr algn="l" fontAlgn="t"/>
                      <a:r>
                        <a:rPr lang="en-US" sz="1600" b="1" i="0" u="none" strike="noStrike" dirty="0">
                          <a:solidFill>
                            <a:schemeClr val="tx1"/>
                          </a:solidFill>
                          <a:latin typeface="Arial"/>
                        </a:rPr>
                        <a:t>2004</a:t>
                      </a:r>
                    </a:p>
                  </a:txBody>
                  <a:tcPr marL="9525" marR="9525" marT="9525" marB="0"/>
                </a:tc>
              </a:tr>
              <a:tr h="377739">
                <a:tc>
                  <a:txBody>
                    <a:bodyPr/>
                    <a:lstStyle/>
                    <a:p>
                      <a:pPr algn="l" fontAlgn="b"/>
                      <a:r>
                        <a:rPr lang="en-IN" sz="1600" b="1" i="0" u="none" strike="noStrike" dirty="0">
                          <a:solidFill>
                            <a:schemeClr val="tx1"/>
                          </a:solidFill>
                          <a:latin typeface="Arial"/>
                        </a:rPr>
                        <a:t>Uruguay</a:t>
                      </a:r>
                    </a:p>
                  </a:txBody>
                  <a:tcPr marL="9525" marR="9525" marT="9525" marB="0" anchor="b"/>
                </a:tc>
                <a:tc>
                  <a:txBody>
                    <a:bodyPr/>
                    <a:lstStyle/>
                    <a:p>
                      <a:pPr algn="l" fontAlgn="t"/>
                      <a:r>
                        <a:rPr lang="en-US" sz="1600" b="1" i="0" u="none" strike="noStrike">
                          <a:solidFill>
                            <a:schemeClr val="tx1"/>
                          </a:solidFill>
                          <a:latin typeface="Arial"/>
                        </a:rPr>
                        <a:t>11.77</a:t>
                      </a:r>
                    </a:p>
                  </a:txBody>
                  <a:tcPr marL="9525" marR="9525" marT="9525" marB="0"/>
                </a:tc>
                <a:tc>
                  <a:txBody>
                    <a:bodyPr/>
                    <a:lstStyle/>
                    <a:p>
                      <a:pPr algn="l" fontAlgn="t"/>
                      <a:r>
                        <a:rPr lang="en-US" sz="1600" b="1" i="0" u="none" strike="noStrike">
                          <a:solidFill>
                            <a:schemeClr val="tx1"/>
                          </a:solidFill>
                          <a:latin typeface="Arial"/>
                        </a:rPr>
                        <a:t>28.30</a:t>
                      </a:r>
                    </a:p>
                  </a:txBody>
                  <a:tcPr marL="9525" marR="9525" marT="9525" marB="0"/>
                </a:tc>
                <a:tc>
                  <a:txBody>
                    <a:bodyPr/>
                    <a:lstStyle/>
                    <a:p>
                      <a:pPr algn="l" fontAlgn="t"/>
                      <a:r>
                        <a:rPr lang="en-US" sz="1600" b="1" i="0" u="none" strike="noStrike" dirty="0">
                          <a:solidFill>
                            <a:schemeClr val="tx1"/>
                          </a:solidFill>
                          <a:latin typeface="Arial"/>
                        </a:rPr>
                        <a:t>2405</a:t>
                      </a:r>
                    </a:p>
                  </a:txBody>
                  <a:tcPr marL="9525" marR="9525" marT="9525" marB="0"/>
                </a:tc>
              </a:tr>
              <a:tr h="377739">
                <a:tc>
                  <a:txBody>
                    <a:bodyPr/>
                    <a:lstStyle/>
                    <a:p>
                      <a:pPr algn="l" fontAlgn="b"/>
                      <a:r>
                        <a:rPr lang="en-IN" sz="1600" b="1" i="0" u="none" strike="noStrike" dirty="0">
                          <a:solidFill>
                            <a:schemeClr val="tx1"/>
                          </a:solidFill>
                          <a:latin typeface="Arial"/>
                        </a:rPr>
                        <a:t>Russia</a:t>
                      </a:r>
                    </a:p>
                  </a:txBody>
                  <a:tcPr marL="9525" marR="9525" marT="9525" marB="0" anchor="b"/>
                </a:tc>
                <a:tc>
                  <a:txBody>
                    <a:bodyPr/>
                    <a:lstStyle/>
                    <a:p>
                      <a:pPr algn="l" fontAlgn="t"/>
                      <a:r>
                        <a:rPr lang="en-US" sz="1600" b="1" i="0" u="none" strike="noStrike">
                          <a:solidFill>
                            <a:schemeClr val="tx1"/>
                          </a:solidFill>
                          <a:latin typeface="Arial"/>
                        </a:rPr>
                        <a:t>17.38</a:t>
                      </a:r>
                    </a:p>
                  </a:txBody>
                  <a:tcPr marL="9525" marR="9525" marT="9525" marB="0"/>
                </a:tc>
                <a:tc>
                  <a:txBody>
                    <a:bodyPr/>
                    <a:lstStyle/>
                    <a:p>
                      <a:pPr algn="l" fontAlgn="t"/>
                      <a:r>
                        <a:rPr lang="en-US" sz="1600" b="1" i="0" u="none" strike="noStrike">
                          <a:solidFill>
                            <a:schemeClr val="tx1"/>
                          </a:solidFill>
                          <a:latin typeface="Arial"/>
                        </a:rPr>
                        <a:t>22.35</a:t>
                      </a:r>
                    </a:p>
                  </a:txBody>
                  <a:tcPr marL="9525" marR="9525" marT="9525" marB="0"/>
                </a:tc>
                <a:tc>
                  <a:txBody>
                    <a:bodyPr/>
                    <a:lstStyle/>
                    <a:p>
                      <a:pPr algn="l" fontAlgn="t"/>
                      <a:r>
                        <a:rPr lang="en-US" sz="1600" b="1" i="0" u="none" strike="noStrike" dirty="0">
                          <a:solidFill>
                            <a:schemeClr val="tx1"/>
                          </a:solidFill>
                          <a:latin typeface="Arial"/>
                        </a:rPr>
                        <a:t>1286</a:t>
                      </a:r>
                    </a:p>
                  </a:txBody>
                  <a:tcPr marL="9525" marR="9525" marT="9525" marB="0"/>
                </a:tc>
              </a:tr>
              <a:tr h="377739">
                <a:tc>
                  <a:txBody>
                    <a:bodyPr/>
                    <a:lstStyle/>
                    <a:p>
                      <a:pPr algn="l" fontAlgn="b"/>
                      <a:r>
                        <a:rPr lang="en-IN" sz="1600" b="1" i="0" u="none" strike="noStrike" dirty="0">
                          <a:solidFill>
                            <a:schemeClr val="tx1"/>
                          </a:solidFill>
                          <a:latin typeface="Arial"/>
                        </a:rPr>
                        <a:t>Others</a:t>
                      </a:r>
                    </a:p>
                  </a:txBody>
                  <a:tcPr marL="9525" marR="9525" marT="9525" marB="0" anchor="b"/>
                </a:tc>
                <a:tc>
                  <a:txBody>
                    <a:bodyPr/>
                    <a:lstStyle/>
                    <a:p>
                      <a:pPr algn="l" fontAlgn="t"/>
                      <a:r>
                        <a:rPr lang="en-US" sz="1600" b="1" i="0" u="none" strike="noStrike" dirty="0">
                          <a:solidFill>
                            <a:schemeClr val="tx1"/>
                          </a:solidFill>
                          <a:latin typeface="Arial"/>
                        </a:rPr>
                        <a:t>54.24</a:t>
                      </a:r>
                    </a:p>
                  </a:txBody>
                  <a:tcPr marL="9525" marR="9525" marT="9525" marB="0"/>
                </a:tc>
                <a:tc>
                  <a:txBody>
                    <a:bodyPr/>
                    <a:lstStyle/>
                    <a:p>
                      <a:pPr algn="l" fontAlgn="t"/>
                      <a:r>
                        <a:rPr lang="en-US" sz="1600" b="1" i="0" u="none" strike="noStrike">
                          <a:solidFill>
                            <a:schemeClr val="tx1"/>
                          </a:solidFill>
                          <a:latin typeface="Arial"/>
                        </a:rPr>
                        <a:t>98.32</a:t>
                      </a:r>
                    </a:p>
                  </a:txBody>
                  <a:tcPr marL="9525" marR="9525" marT="9525" marB="0"/>
                </a:tc>
                <a:tc>
                  <a:txBody>
                    <a:bodyPr/>
                    <a:lstStyle/>
                    <a:p>
                      <a:pPr algn="l" fontAlgn="t"/>
                      <a:r>
                        <a:rPr lang="en-US" sz="1600" b="1" i="0" u="none" strike="noStrike" dirty="0">
                          <a:solidFill>
                            <a:schemeClr val="tx1"/>
                          </a:solidFill>
                          <a:latin typeface="Arial"/>
                        </a:rPr>
                        <a:t>1813</a:t>
                      </a:r>
                    </a:p>
                  </a:txBody>
                  <a:tcPr marL="9525" marR="9525" marT="9525" marB="0"/>
                </a:tc>
              </a:tr>
              <a:tr h="377739">
                <a:tc>
                  <a:txBody>
                    <a:bodyPr/>
                    <a:lstStyle/>
                    <a:p>
                      <a:pPr algn="l" fontAlgn="b"/>
                      <a:r>
                        <a:rPr lang="en-IN" sz="1600" b="1" i="0" u="none" strike="noStrike" dirty="0" smtClean="0">
                          <a:solidFill>
                            <a:schemeClr val="tx1"/>
                          </a:solidFill>
                          <a:latin typeface="Arial"/>
                        </a:rPr>
                        <a:t>World</a:t>
                      </a:r>
                      <a:endParaRPr lang="en-IN" sz="1600" b="1" i="0" u="none" strike="noStrike" dirty="0">
                        <a:solidFill>
                          <a:schemeClr val="tx1"/>
                        </a:solidFill>
                        <a:latin typeface="Arial"/>
                      </a:endParaRPr>
                    </a:p>
                  </a:txBody>
                  <a:tcPr marL="9525" marR="9525" marT="9525" marB="0" anchor="b"/>
                </a:tc>
                <a:tc>
                  <a:txBody>
                    <a:bodyPr/>
                    <a:lstStyle/>
                    <a:p>
                      <a:pPr algn="l" fontAlgn="t"/>
                      <a:r>
                        <a:rPr lang="en-US" sz="1600" b="1" i="0" u="none" strike="noStrike" dirty="0">
                          <a:solidFill>
                            <a:schemeClr val="tx1"/>
                          </a:solidFill>
                          <a:latin typeface="Arial"/>
                        </a:rPr>
                        <a:t>1164.84</a:t>
                      </a:r>
                    </a:p>
                  </a:txBody>
                  <a:tcPr marL="9525" marR="9525" marT="9525" marB="0"/>
                </a:tc>
                <a:tc>
                  <a:txBody>
                    <a:bodyPr/>
                    <a:lstStyle/>
                    <a:p>
                      <a:pPr algn="l" fontAlgn="t"/>
                      <a:r>
                        <a:rPr lang="en-US" sz="1600" b="1" i="0" u="none" strike="noStrike" dirty="0">
                          <a:solidFill>
                            <a:schemeClr val="tx1"/>
                          </a:solidFill>
                          <a:latin typeface="Arial"/>
                        </a:rPr>
                        <a:t>3030.62</a:t>
                      </a:r>
                    </a:p>
                  </a:txBody>
                  <a:tcPr marL="9525" marR="9525" marT="9525" marB="0"/>
                </a:tc>
                <a:tc>
                  <a:txBody>
                    <a:bodyPr/>
                    <a:lstStyle/>
                    <a:p>
                      <a:pPr algn="l" fontAlgn="t"/>
                      <a:r>
                        <a:rPr lang="en-US" sz="1600" b="1" i="0" u="none" strike="noStrike" dirty="0">
                          <a:solidFill>
                            <a:schemeClr val="tx1"/>
                          </a:solidFill>
                          <a:latin typeface="Arial"/>
                        </a:rPr>
                        <a:t>2602</a:t>
                      </a:r>
                    </a:p>
                  </a:txBody>
                  <a:tcPr marL="9525" marR="9525" marT="9525" marB="0"/>
                </a:tc>
              </a:tr>
              <a:tr h="377739">
                <a:tc gridSpan="4">
                  <a:txBody>
                    <a:bodyPr/>
                    <a:lstStyle/>
                    <a:p>
                      <a:pPr algn="l" fontAlgn="b"/>
                      <a:r>
                        <a:rPr lang="en-IN" sz="1600" b="1" i="0" u="none" strike="noStrike" dirty="0" smtClean="0">
                          <a:solidFill>
                            <a:schemeClr val="tx1"/>
                          </a:solidFill>
                          <a:latin typeface="Arial"/>
                        </a:rPr>
                        <a:t>Source: FAO/USDA. *As per the estimates of DES, DAC&amp;FW</a:t>
                      </a:r>
                      <a:endParaRPr lang="en-IN" sz="1600" b="1" i="0" u="none" strike="noStrike" dirty="0">
                        <a:solidFill>
                          <a:schemeClr val="tx1"/>
                        </a:solidFill>
                        <a:latin typeface="Arial"/>
                      </a:endParaRPr>
                    </a:p>
                  </a:txBody>
                  <a:tcPr marL="9525" marR="9525" marT="9525" marB="0" anchor="b"/>
                </a:tc>
                <a:tc hMerge="1">
                  <a:txBody>
                    <a:bodyPr/>
                    <a:lstStyle/>
                    <a:p>
                      <a:pPr algn="l" fontAlgn="t"/>
                      <a:endParaRPr lang="en-US" sz="1600" b="0" i="0" u="none" strike="noStrike" dirty="0">
                        <a:solidFill>
                          <a:srgbClr val="000000"/>
                        </a:solidFill>
                        <a:latin typeface="Arial"/>
                      </a:endParaRPr>
                    </a:p>
                  </a:txBody>
                  <a:tcPr marL="9525" marR="9525" marT="9525" marB="0"/>
                </a:tc>
                <a:tc hMerge="1">
                  <a:txBody>
                    <a:bodyPr/>
                    <a:lstStyle/>
                    <a:p>
                      <a:pPr algn="l" fontAlgn="t"/>
                      <a:endParaRPr lang="en-US" sz="1600" b="0" i="0" u="none" strike="noStrike" dirty="0">
                        <a:solidFill>
                          <a:srgbClr val="000000"/>
                        </a:solidFill>
                        <a:latin typeface="Arial"/>
                      </a:endParaRPr>
                    </a:p>
                  </a:txBody>
                  <a:tcPr marL="9525" marR="9525" marT="9525" marB="0"/>
                </a:tc>
                <a:tc hMerge="1">
                  <a:txBody>
                    <a:bodyPr/>
                    <a:lstStyle/>
                    <a:p>
                      <a:pPr algn="l" fontAlgn="t"/>
                      <a:endParaRPr lang="en-US" sz="1600" b="0" i="0" u="none" strike="noStrike" dirty="0">
                        <a:solidFill>
                          <a:srgbClr val="000000"/>
                        </a:solidFill>
                        <a:latin typeface="Arial"/>
                      </a:endParaRPr>
                    </a:p>
                  </a:txBody>
                  <a:tcPr marL="9525" marR="9525" marT="9525"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NATIONAL SOYBEAN SCENARIO</a:t>
            </a:r>
            <a:br>
              <a:rPr lang="en-US" sz="3600" b="1" dirty="0" smtClean="0"/>
            </a:br>
            <a:r>
              <a:rPr lang="en-US" sz="3600" b="1" dirty="0" smtClean="0"/>
              <a:t> (2013-16)</a:t>
            </a:r>
            <a:endParaRPr lang="en-US" sz="3600" dirty="0"/>
          </a:p>
        </p:txBody>
      </p:sp>
      <p:graphicFrame>
        <p:nvGraphicFramePr>
          <p:cNvPr id="4" name="Content Placeholder 3"/>
          <p:cNvGraphicFramePr>
            <a:graphicFrameLocks noGrp="1"/>
          </p:cNvGraphicFramePr>
          <p:nvPr>
            <p:ph idx="1"/>
          </p:nvPr>
        </p:nvGraphicFramePr>
        <p:xfrm>
          <a:off x="457200" y="1600200"/>
          <a:ext cx="8229600" cy="4368575"/>
        </p:xfrm>
        <a:graphic>
          <a:graphicData uri="http://schemas.openxmlformats.org/drawingml/2006/table">
            <a:tbl>
              <a:tblPr firstRow="1" bandRow="1">
                <a:tableStyleId>{5C22544A-7EE6-4342-B048-85BDC9FD1C3A}</a:tableStyleId>
              </a:tblPr>
              <a:tblGrid>
                <a:gridCol w="2057400"/>
                <a:gridCol w="2057400"/>
                <a:gridCol w="2057400"/>
                <a:gridCol w="2057400"/>
              </a:tblGrid>
              <a:tr h="858747">
                <a:tc>
                  <a:txBody>
                    <a:bodyPr/>
                    <a:lstStyle/>
                    <a:p>
                      <a:pPr marL="0" marR="0" algn="ctr">
                        <a:lnSpc>
                          <a:spcPct val="115000"/>
                        </a:lnSpc>
                        <a:spcBef>
                          <a:spcPts val="0"/>
                        </a:spcBef>
                        <a:spcAft>
                          <a:spcPts val="0"/>
                        </a:spcAft>
                      </a:pPr>
                      <a:r>
                        <a:rPr lang="en-US" sz="2400" b="1" kern="1200" dirty="0" smtClean="0">
                          <a:solidFill>
                            <a:schemeClr val="lt1"/>
                          </a:solidFill>
                          <a:latin typeface="+mn-lt"/>
                          <a:ea typeface="+mn-ea"/>
                          <a:cs typeface="+mn-cs"/>
                        </a:rPr>
                        <a:t>State</a:t>
                      </a:r>
                      <a:endParaRPr lang="en-US" sz="2400" b="1" dirty="0">
                        <a:latin typeface="Calibri"/>
                        <a:ea typeface="Calibri"/>
                        <a:cs typeface="Times New Roman"/>
                      </a:endParaRPr>
                    </a:p>
                  </a:txBody>
                  <a:tcPr marL="68580" marR="68580" marT="0" marB="0"/>
                </a:tc>
                <a:tc>
                  <a:txBody>
                    <a:bodyPr/>
                    <a:lstStyle/>
                    <a:p>
                      <a:pPr algn="ctr"/>
                      <a:r>
                        <a:rPr lang="en-US" sz="2400" b="1" dirty="0" smtClean="0"/>
                        <a:t>Avg. Area (lakh ha)</a:t>
                      </a:r>
                      <a:endParaRPr lang="en-US" sz="2400" b="1" dirty="0"/>
                    </a:p>
                  </a:txBody>
                  <a:tcPr/>
                </a:tc>
                <a:tc>
                  <a:txBody>
                    <a:bodyPr/>
                    <a:lstStyle/>
                    <a:p>
                      <a:pPr algn="ctr"/>
                      <a:r>
                        <a:rPr lang="en-US" sz="2400" b="1" dirty="0" smtClean="0"/>
                        <a:t>Avg. Production           (lakh tonnes)</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Avg. Yield  (Kg/ha)</a:t>
                      </a:r>
                    </a:p>
                    <a:p>
                      <a:endParaRPr lang="en-US" sz="2400" b="1" dirty="0"/>
                    </a:p>
                  </a:txBody>
                  <a:tcPr/>
                </a:tc>
              </a:tr>
              <a:tr h="454265">
                <a:tc>
                  <a:txBody>
                    <a:bodyPr/>
                    <a:lstStyle/>
                    <a:p>
                      <a:pPr algn="l" fontAlgn="t"/>
                      <a:r>
                        <a:rPr lang="en-IN" sz="2400" b="1" i="0" u="none" strike="noStrike" dirty="0">
                          <a:solidFill>
                            <a:srgbClr val="000000"/>
                          </a:solidFill>
                          <a:latin typeface="Arial"/>
                        </a:rPr>
                        <a:t>MP</a:t>
                      </a:r>
                    </a:p>
                  </a:txBody>
                  <a:tcPr marL="9525" marR="9525" marT="9525" marB="0"/>
                </a:tc>
                <a:tc>
                  <a:txBody>
                    <a:bodyPr/>
                    <a:lstStyle/>
                    <a:p>
                      <a:pPr algn="l" fontAlgn="t"/>
                      <a:r>
                        <a:rPr lang="en-US" sz="2400" b="1" i="0" u="none" strike="noStrike" dirty="0" smtClean="0">
                          <a:solidFill>
                            <a:srgbClr val="000000"/>
                          </a:solidFill>
                          <a:latin typeface="Arial"/>
                        </a:rPr>
                        <a:t>59.32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54.99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927  </a:t>
                      </a:r>
                      <a:endParaRPr lang="en-US" sz="2400" b="1" i="0" u="none" strike="noStrike" dirty="0">
                        <a:solidFill>
                          <a:srgbClr val="000000"/>
                        </a:solidFill>
                        <a:latin typeface="Arial"/>
                      </a:endParaRPr>
                    </a:p>
                  </a:txBody>
                  <a:tcPr marL="9525" marR="9525" marT="9525" marB="0"/>
                </a:tc>
              </a:tr>
              <a:tr h="454265">
                <a:tc>
                  <a:txBody>
                    <a:bodyPr/>
                    <a:lstStyle/>
                    <a:p>
                      <a:pPr algn="l" fontAlgn="t"/>
                      <a:r>
                        <a:rPr lang="en-IN" sz="2400" b="1" i="0" u="none" strike="noStrike">
                          <a:solidFill>
                            <a:srgbClr val="000000"/>
                          </a:solidFill>
                          <a:latin typeface="Arial"/>
                        </a:rPr>
                        <a:t>Maharashtra</a:t>
                      </a:r>
                    </a:p>
                  </a:txBody>
                  <a:tcPr marL="9525" marR="9525" marT="9525" marB="0"/>
                </a:tc>
                <a:tc>
                  <a:txBody>
                    <a:bodyPr/>
                    <a:lstStyle/>
                    <a:p>
                      <a:pPr algn="l" fontAlgn="t"/>
                      <a:r>
                        <a:rPr lang="en-US" sz="2400" b="1" i="0" u="none" strike="noStrike" dirty="0" smtClean="0">
                          <a:solidFill>
                            <a:srgbClr val="000000"/>
                          </a:solidFill>
                          <a:latin typeface="Arial"/>
                        </a:rPr>
                        <a:t>37.05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31.14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a:solidFill>
                            <a:srgbClr val="000000"/>
                          </a:solidFill>
                          <a:latin typeface="Arial"/>
                        </a:rPr>
                        <a:t>840</a:t>
                      </a:r>
                    </a:p>
                  </a:txBody>
                  <a:tcPr marL="9525" marR="9525" marT="9525" marB="0"/>
                </a:tc>
              </a:tr>
              <a:tr h="454265">
                <a:tc>
                  <a:txBody>
                    <a:bodyPr/>
                    <a:lstStyle/>
                    <a:p>
                      <a:pPr algn="l" fontAlgn="t"/>
                      <a:r>
                        <a:rPr lang="en-IN" sz="2400" b="1" i="0" u="none" strike="noStrike">
                          <a:solidFill>
                            <a:srgbClr val="000000"/>
                          </a:solidFill>
                          <a:latin typeface="Arial"/>
                        </a:rPr>
                        <a:t>Rajasthan</a:t>
                      </a:r>
                    </a:p>
                  </a:txBody>
                  <a:tcPr marL="9525" marR="9525" marT="9525" marB="0"/>
                </a:tc>
                <a:tc>
                  <a:txBody>
                    <a:bodyPr/>
                    <a:lstStyle/>
                    <a:p>
                      <a:pPr algn="l" fontAlgn="t"/>
                      <a:r>
                        <a:rPr lang="en-US" sz="2400" b="1" i="0" u="none" strike="noStrike" dirty="0" smtClean="0">
                          <a:solidFill>
                            <a:srgbClr val="000000"/>
                          </a:solidFill>
                          <a:latin typeface="Arial"/>
                        </a:rPr>
                        <a:t>11.02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9.76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886 </a:t>
                      </a:r>
                      <a:endParaRPr lang="en-US" sz="2400" b="1" i="0" u="none" strike="noStrike" dirty="0">
                        <a:solidFill>
                          <a:srgbClr val="000000"/>
                        </a:solidFill>
                        <a:latin typeface="Arial"/>
                      </a:endParaRPr>
                    </a:p>
                  </a:txBody>
                  <a:tcPr marL="9525" marR="9525" marT="9525" marB="0"/>
                </a:tc>
              </a:tr>
              <a:tr h="454265">
                <a:tc>
                  <a:txBody>
                    <a:bodyPr/>
                    <a:lstStyle/>
                    <a:p>
                      <a:pPr algn="l" fontAlgn="t"/>
                      <a:r>
                        <a:rPr lang="en-IN" sz="2400" b="1" i="0" u="none" strike="noStrike">
                          <a:solidFill>
                            <a:srgbClr val="000000"/>
                          </a:solidFill>
                          <a:latin typeface="Arial"/>
                        </a:rPr>
                        <a:t>Telangana</a:t>
                      </a:r>
                    </a:p>
                  </a:txBody>
                  <a:tcPr marL="9525" marR="9525" marT="9525" marB="0"/>
                </a:tc>
                <a:tc>
                  <a:txBody>
                    <a:bodyPr/>
                    <a:lstStyle/>
                    <a:p>
                      <a:pPr algn="l" fontAlgn="t"/>
                      <a:r>
                        <a:rPr lang="en-US" sz="2400" b="1" i="0" u="none" strike="noStrike" dirty="0" smtClean="0">
                          <a:solidFill>
                            <a:srgbClr val="000000"/>
                          </a:solidFill>
                          <a:latin typeface="Arial"/>
                        </a:rPr>
                        <a:t>2.42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2.56</a:t>
                      </a:r>
                      <a:r>
                        <a:rPr lang="en-US" sz="2400" b="1" i="0" u="none" strike="noStrike" baseline="0" dirty="0" smtClean="0">
                          <a:solidFill>
                            <a:srgbClr val="000000"/>
                          </a:solidFill>
                          <a:latin typeface="Arial"/>
                        </a:rPr>
                        <a:t> </a:t>
                      </a:r>
                      <a:endParaRPr lang="en-US" sz="2400" b="1" i="0" u="none" strike="noStrike" dirty="0">
                        <a:solidFill>
                          <a:srgbClr val="000000"/>
                        </a:solidFill>
                        <a:latin typeface="Arial"/>
                      </a:endParaRPr>
                    </a:p>
                  </a:txBody>
                  <a:tcPr marL="9525" marR="9525" marT="9525" marB="0"/>
                </a:tc>
                <a:tc>
                  <a:txBody>
                    <a:bodyPr/>
                    <a:lstStyle/>
                    <a:p>
                      <a:pPr algn="l" fontAlgn="t"/>
                      <a:r>
                        <a:rPr lang="en-US" sz="2400" b="1" i="0" u="none" strike="noStrike" dirty="0" smtClean="0">
                          <a:solidFill>
                            <a:srgbClr val="000000"/>
                          </a:solidFill>
                          <a:latin typeface="Arial"/>
                        </a:rPr>
                        <a:t>1058 </a:t>
                      </a:r>
                      <a:endParaRPr lang="en-US" sz="2400" b="1" i="0" u="none" strike="noStrike" dirty="0">
                        <a:solidFill>
                          <a:srgbClr val="000000"/>
                        </a:solidFill>
                        <a:latin typeface="Arial"/>
                      </a:endParaRPr>
                    </a:p>
                  </a:txBody>
                  <a:tcPr marL="9525" marR="9525" marT="9525" marB="0"/>
                </a:tc>
              </a:tr>
              <a:tr h="454265">
                <a:tc>
                  <a:txBody>
                    <a:bodyPr/>
                    <a:lstStyle/>
                    <a:p>
                      <a:pPr algn="l" fontAlgn="t"/>
                      <a:r>
                        <a:rPr lang="en-IN" sz="2400" b="1" i="0" u="none" strike="noStrike">
                          <a:solidFill>
                            <a:srgbClr val="000000"/>
                          </a:solidFill>
                          <a:latin typeface="Arial"/>
                        </a:rPr>
                        <a:t>Karnataka </a:t>
                      </a:r>
                    </a:p>
                  </a:txBody>
                  <a:tcPr marL="9525" marR="9525" marT="9525" marB="0"/>
                </a:tc>
                <a:tc>
                  <a:txBody>
                    <a:bodyPr/>
                    <a:lstStyle/>
                    <a:p>
                      <a:pPr algn="l" fontAlgn="t"/>
                      <a:r>
                        <a:rPr lang="en-US" sz="2400" b="1" i="0" u="none" strike="noStrike" dirty="0">
                          <a:solidFill>
                            <a:srgbClr val="000000"/>
                          </a:solidFill>
                          <a:latin typeface="Arial"/>
                        </a:rPr>
                        <a:t>2.41</a:t>
                      </a:r>
                    </a:p>
                  </a:txBody>
                  <a:tcPr marL="9525" marR="9525" marT="9525" marB="0"/>
                </a:tc>
                <a:tc>
                  <a:txBody>
                    <a:bodyPr/>
                    <a:lstStyle/>
                    <a:p>
                      <a:pPr algn="l" fontAlgn="t"/>
                      <a:r>
                        <a:rPr lang="en-US" sz="2400" b="1" i="0" u="none" strike="noStrike" dirty="0">
                          <a:solidFill>
                            <a:srgbClr val="000000"/>
                          </a:solidFill>
                          <a:latin typeface="Arial"/>
                        </a:rPr>
                        <a:t>2.12</a:t>
                      </a:r>
                    </a:p>
                  </a:txBody>
                  <a:tcPr marL="9525" marR="9525" marT="9525" marB="0"/>
                </a:tc>
                <a:tc>
                  <a:txBody>
                    <a:bodyPr/>
                    <a:lstStyle/>
                    <a:p>
                      <a:pPr algn="l" fontAlgn="t"/>
                      <a:r>
                        <a:rPr lang="en-US" sz="2400" b="1" i="0" u="none" strike="noStrike" dirty="0" smtClean="0">
                          <a:solidFill>
                            <a:srgbClr val="000000"/>
                          </a:solidFill>
                          <a:latin typeface="Arial"/>
                        </a:rPr>
                        <a:t>880 </a:t>
                      </a:r>
                      <a:endParaRPr lang="en-US" sz="2400" b="1" i="0" u="none" strike="noStrike" dirty="0">
                        <a:solidFill>
                          <a:srgbClr val="000000"/>
                        </a:solidFill>
                        <a:latin typeface="Arial"/>
                      </a:endParaRPr>
                    </a:p>
                  </a:txBody>
                  <a:tcPr marL="9525" marR="9525" marT="9525" marB="0"/>
                </a:tc>
              </a:tr>
              <a:tr h="454265">
                <a:tc>
                  <a:txBody>
                    <a:bodyPr/>
                    <a:lstStyle/>
                    <a:p>
                      <a:pPr algn="l" fontAlgn="t"/>
                      <a:r>
                        <a:rPr lang="en-IN" sz="2400" b="1" i="0" u="none" strike="noStrike">
                          <a:solidFill>
                            <a:srgbClr val="000000"/>
                          </a:solidFill>
                          <a:latin typeface="Arial"/>
                        </a:rPr>
                        <a:t>Others</a:t>
                      </a:r>
                    </a:p>
                  </a:txBody>
                  <a:tcPr marL="9525" marR="9525" marT="9525" marB="0"/>
                </a:tc>
                <a:tc>
                  <a:txBody>
                    <a:bodyPr/>
                    <a:lstStyle/>
                    <a:p>
                      <a:pPr algn="l" fontAlgn="t"/>
                      <a:r>
                        <a:rPr lang="en-US" sz="2400" b="1" i="0" u="none" strike="noStrike" dirty="0">
                          <a:solidFill>
                            <a:srgbClr val="000000"/>
                          </a:solidFill>
                          <a:latin typeface="Arial"/>
                        </a:rPr>
                        <a:t>3.58</a:t>
                      </a:r>
                    </a:p>
                  </a:txBody>
                  <a:tcPr marL="9525" marR="9525" marT="9525" marB="0"/>
                </a:tc>
                <a:tc>
                  <a:txBody>
                    <a:bodyPr/>
                    <a:lstStyle/>
                    <a:p>
                      <a:pPr algn="l" fontAlgn="t"/>
                      <a:r>
                        <a:rPr lang="en-US" sz="2400" b="1" i="0" u="none" strike="noStrike" dirty="0">
                          <a:solidFill>
                            <a:srgbClr val="000000"/>
                          </a:solidFill>
                          <a:latin typeface="Arial"/>
                        </a:rPr>
                        <a:t>3.56</a:t>
                      </a:r>
                    </a:p>
                  </a:txBody>
                  <a:tcPr marL="9525" marR="9525" marT="9525" marB="0"/>
                </a:tc>
                <a:tc>
                  <a:txBody>
                    <a:bodyPr/>
                    <a:lstStyle/>
                    <a:p>
                      <a:pPr algn="l" fontAlgn="t"/>
                      <a:r>
                        <a:rPr lang="en-US" sz="2400" b="1" i="0" u="none" strike="noStrike" dirty="0">
                          <a:solidFill>
                            <a:srgbClr val="000000"/>
                          </a:solidFill>
                          <a:latin typeface="Arial"/>
                        </a:rPr>
                        <a:t>993</a:t>
                      </a:r>
                    </a:p>
                  </a:txBody>
                  <a:tcPr marL="9525" marR="9525" marT="9525" marB="0"/>
                </a:tc>
              </a:tr>
              <a:tr h="454265">
                <a:tc>
                  <a:txBody>
                    <a:bodyPr/>
                    <a:lstStyle/>
                    <a:p>
                      <a:pPr algn="l" fontAlgn="t"/>
                      <a:r>
                        <a:rPr lang="en-IN" sz="2400" b="1" i="0" u="none" strike="noStrike" dirty="0">
                          <a:solidFill>
                            <a:srgbClr val="000000"/>
                          </a:solidFill>
                          <a:latin typeface="Arial"/>
                        </a:rPr>
                        <a:t>All India</a:t>
                      </a:r>
                    </a:p>
                  </a:txBody>
                  <a:tcPr marL="9525" marR="9525" marT="9525" marB="0"/>
                </a:tc>
                <a:tc>
                  <a:txBody>
                    <a:bodyPr/>
                    <a:lstStyle/>
                    <a:p>
                      <a:pPr algn="l" fontAlgn="t"/>
                      <a:r>
                        <a:rPr lang="en-US" sz="2400" b="1" i="0" u="none" strike="noStrike" dirty="0">
                          <a:solidFill>
                            <a:srgbClr val="000000"/>
                          </a:solidFill>
                          <a:latin typeface="Arial"/>
                        </a:rPr>
                        <a:t>114.92</a:t>
                      </a:r>
                    </a:p>
                  </a:txBody>
                  <a:tcPr marL="9525" marR="9525" marT="9525" marB="0"/>
                </a:tc>
                <a:tc>
                  <a:txBody>
                    <a:bodyPr/>
                    <a:lstStyle/>
                    <a:p>
                      <a:pPr algn="l" fontAlgn="t"/>
                      <a:r>
                        <a:rPr lang="en-US" sz="2400" b="1" i="0" u="none" strike="noStrike" dirty="0">
                          <a:solidFill>
                            <a:srgbClr val="000000"/>
                          </a:solidFill>
                          <a:latin typeface="Arial"/>
                        </a:rPr>
                        <a:t>103.27</a:t>
                      </a:r>
                    </a:p>
                  </a:txBody>
                  <a:tcPr marL="9525" marR="9525" marT="9525" marB="0"/>
                </a:tc>
                <a:tc>
                  <a:txBody>
                    <a:bodyPr/>
                    <a:lstStyle/>
                    <a:p>
                      <a:pPr algn="l" fontAlgn="t"/>
                      <a:r>
                        <a:rPr lang="en-US" sz="2400" b="1" i="0" u="none" strike="noStrike" dirty="0">
                          <a:solidFill>
                            <a:srgbClr val="000000"/>
                          </a:solidFill>
                          <a:latin typeface="Arial"/>
                        </a:rPr>
                        <a:t>899</a:t>
                      </a:r>
                    </a:p>
                  </a:txBody>
                  <a:tcPr marL="9525" marR="9525" marT="9525"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AREA, PRODUCTION AND YIELD TRENDS OF SOYBEAN IN INDIA</a:t>
            </a:r>
            <a:endParaRPr lang="en-US" sz="36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685800"/>
          </a:xfrm>
        </p:spPr>
        <p:txBody>
          <a:bodyPr>
            <a:normAutofit/>
          </a:bodyPr>
          <a:lstStyle/>
          <a:p>
            <a:r>
              <a:rPr lang="en-US" sz="3600" b="1" dirty="0" smtClean="0"/>
              <a:t>POTENTIAL DISTRICTS (60) OF SOYBEAN </a:t>
            </a:r>
            <a:endParaRPr lang="en-US" sz="3600" b="1" dirty="0"/>
          </a:p>
        </p:txBody>
      </p:sp>
      <p:graphicFrame>
        <p:nvGraphicFramePr>
          <p:cNvPr id="4" name="Content Placeholder 3"/>
          <p:cNvGraphicFramePr>
            <a:graphicFrameLocks noGrp="1"/>
          </p:cNvGraphicFramePr>
          <p:nvPr>
            <p:ph idx="1"/>
          </p:nvPr>
        </p:nvGraphicFramePr>
        <p:xfrm>
          <a:off x="152400" y="609601"/>
          <a:ext cx="8763000" cy="6041733"/>
        </p:xfrm>
        <a:graphic>
          <a:graphicData uri="http://schemas.openxmlformats.org/drawingml/2006/table">
            <a:tbl>
              <a:tblPr firstRow="1" bandRow="1">
                <a:tableStyleId>{5C22544A-7EE6-4342-B048-85BDC9FD1C3A}</a:tableStyleId>
              </a:tblPr>
              <a:tblGrid>
                <a:gridCol w="2209800"/>
                <a:gridCol w="6553200"/>
              </a:tblGrid>
              <a:tr h="505016">
                <a:tc>
                  <a:txBody>
                    <a:bodyPr/>
                    <a:lstStyle/>
                    <a:p>
                      <a:pPr marL="0" marR="0" algn="just">
                        <a:lnSpc>
                          <a:spcPct val="115000"/>
                        </a:lnSpc>
                        <a:spcBef>
                          <a:spcPts val="0"/>
                        </a:spcBef>
                        <a:spcAft>
                          <a:spcPts val="0"/>
                        </a:spcAft>
                      </a:pPr>
                      <a:r>
                        <a:rPr lang="en-IN" sz="2800" b="1" dirty="0">
                          <a:latin typeface="Arial"/>
                          <a:ea typeface="Calibri"/>
                          <a:cs typeface="Times New Roman"/>
                        </a:rPr>
                        <a:t>State</a:t>
                      </a:r>
                      <a:endParaRPr lang="en-US" sz="2800" b="1" dirty="0">
                        <a:latin typeface="Calibri"/>
                        <a:ea typeface="Calibri"/>
                        <a:cs typeface="Times New Roman"/>
                      </a:endParaRPr>
                    </a:p>
                  </a:txBody>
                  <a:tcPr marL="68580" marR="68580" marT="0" marB="0"/>
                </a:tc>
                <a:tc>
                  <a:txBody>
                    <a:bodyPr/>
                    <a:lstStyle/>
                    <a:p>
                      <a:pPr algn="ctr"/>
                      <a:r>
                        <a:rPr lang="en-US" sz="2800" b="1" dirty="0" smtClean="0"/>
                        <a:t>Potential district (&gt;50,000 ha area)</a:t>
                      </a:r>
                      <a:endParaRPr lang="en-US" sz="2800" b="1" dirty="0"/>
                    </a:p>
                  </a:txBody>
                  <a:tcPr/>
                </a:tc>
              </a:tr>
              <a:tr h="2094329">
                <a:tc>
                  <a:txBody>
                    <a:bodyPr/>
                    <a:lstStyle/>
                    <a:p>
                      <a:r>
                        <a:rPr lang="en-US" sz="2200" b="1" kern="1200" dirty="0" smtClean="0">
                          <a:solidFill>
                            <a:schemeClr val="dk1"/>
                          </a:solidFill>
                          <a:latin typeface="+mn-lt"/>
                          <a:ea typeface="+mn-ea"/>
                          <a:cs typeface="+mn-cs"/>
                        </a:rPr>
                        <a:t>Madhya Pradesh </a:t>
                      </a:r>
                    </a:p>
                    <a:p>
                      <a:r>
                        <a:rPr lang="en-US" sz="2200" b="1" kern="1200" dirty="0" smtClean="0">
                          <a:solidFill>
                            <a:schemeClr val="dk1"/>
                          </a:solidFill>
                          <a:latin typeface="+mn-lt"/>
                          <a:ea typeface="+mn-ea"/>
                          <a:cs typeface="+mn-cs"/>
                        </a:rPr>
                        <a:t>(30)</a:t>
                      </a:r>
                      <a:endParaRPr lang="en-US" sz="2200" b="1" dirty="0"/>
                    </a:p>
                  </a:txBody>
                  <a:tcPr/>
                </a:tc>
                <a:tc>
                  <a:txBody>
                    <a:bodyPr/>
                    <a:lstStyle/>
                    <a:p>
                      <a:pPr algn="just"/>
                      <a:r>
                        <a:rPr lang="en-US" sz="2200" b="1" kern="1200" dirty="0" smtClean="0">
                          <a:solidFill>
                            <a:schemeClr val="dk1"/>
                          </a:solidFill>
                          <a:latin typeface="+mn-lt"/>
                          <a:ea typeface="+mn-ea"/>
                          <a:cs typeface="+mn-cs"/>
                        </a:rPr>
                        <a:t>Ujjain, </a:t>
                      </a:r>
                      <a:r>
                        <a:rPr lang="en-US" sz="2200" b="1" kern="1200" dirty="0" err="1" smtClean="0">
                          <a:solidFill>
                            <a:schemeClr val="dk1"/>
                          </a:solidFill>
                          <a:latin typeface="+mn-lt"/>
                          <a:ea typeface="+mn-ea"/>
                          <a:cs typeface="+mn-cs"/>
                        </a:rPr>
                        <a:t>Sehore</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Dewas</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Dhar</a:t>
                      </a:r>
                      <a:r>
                        <a:rPr lang="en-US" sz="2200" b="1" kern="1200" dirty="0" smtClean="0">
                          <a:solidFill>
                            <a:schemeClr val="dk1"/>
                          </a:solidFill>
                          <a:latin typeface="+mn-lt"/>
                          <a:ea typeface="+mn-ea"/>
                          <a:cs typeface="+mn-cs"/>
                        </a:rPr>
                        <a:t> , </a:t>
                      </a:r>
                      <a:r>
                        <a:rPr lang="en-US" sz="2200" b="1" kern="1200" dirty="0" err="1" smtClean="0">
                          <a:solidFill>
                            <a:schemeClr val="dk1"/>
                          </a:solidFill>
                          <a:latin typeface="+mn-lt"/>
                          <a:ea typeface="+mn-ea"/>
                          <a:cs typeface="+mn-cs"/>
                        </a:rPr>
                        <a:t>Shajapur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Sagar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Vidisha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Harda</a:t>
                      </a:r>
                      <a:r>
                        <a:rPr lang="en-US" sz="2200" b="1" kern="1200" dirty="0" smtClean="0">
                          <a:solidFill>
                            <a:schemeClr val="dk1"/>
                          </a:solidFill>
                          <a:latin typeface="+mn-lt"/>
                          <a:ea typeface="+mn-ea"/>
                          <a:cs typeface="+mn-cs"/>
                        </a:rPr>
                        <a:t>,  Indore , </a:t>
                      </a:r>
                      <a:r>
                        <a:rPr lang="en-US" sz="2200" b="1" kern="1200" dirty="0" err="1" smtClean="0">
                          <a:solidFill>
                            <a:schemeClr val="dk1"/>
                          </a:solidFill>
                          <a:latin typeface="+mn-lt"/>
                          <a:ea typeface="+mn-ea"/>
                          <a:cs typeface="+mn-cs"/>
                        </a:rPr>
                        <a:t>Rajgarh</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Chhindwara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Betul</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Mandsaur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Hoshangabad</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Guna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Ratlam</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Raisen</a:t>
                      </a:r>
                      <a:r>
                        <a:rPr lang="en-US" sz="2200" b="1" kern="1200" dirty="0" smtClean="0">
                          <a:solidFill>
                            <a:schemeClr val="dk1"/>
                          </a:solidFill>
                          <a:latin typeface="+mn-lt"/>
                          <a:ea typeface="+mn-ea"/>
                          <a:cs typeface="+mn-cs"/>
                        </a:rPr>
                        <a:t>, Bhopal, </a:t>
                      </a:r>
                      <a:r>
                        <a:rPr lang="en-US" sz="2200" b="1" kern="1200" dirty="0" err="1" smtClean="0">
                          <a:solidFill>
                            <a:schemeClr val="dk1"/>
                          </a:solidFill>
                          <a:latin typeface="+mn-lt"/>
                          <a:ea typeface="+mn-ea"/>
                          <a:cs typeface="+mn-cs"/>
                        </a:rPr>
                        <a:t>Narsingpur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Shivpuri</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Seoni</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Neemuch</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Khandwa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Ashoknagar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Damoh</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Tikamgarh</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Jhabua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Khargone</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Satna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Chhatarpur</a:t>
                      </a:r>
                      <a:endParaRPr lang="en-US" sz="2200" b="1" dirty="0"/>
                    </a:p>
                  </a:txBody>
                  <a:tcPr/>
                </a:tc>
              </a:tr>
              <a:tr h="1485340">
                <a:tc>
                  <a:txBody>
                    <a:bodyPr/>
                    <a:lstStyle/>
                    <a:p>
                      <a:r>
                        <a:rPr lang="en-US" sz="2200" b="1" kern="1200" dirty="0" smtClean="0">
                          <a:solidFill>
                            <a:schemeClr val="dk1"/>
                          </a:solidFill>
                          <a:latin typeface="+mn-lt"/>
                          <a:ea typeface="+mn-ea"/>
                          <a:cs typeface="+mn-cs"/>
                        </a:rPr>
                        <a:t>Maharashtra (20)</a:t>
                      </a:r>
                      <a:endParaRPr lang="en-US" sz="2200" b="1" dirty="0"/>
                    </a:p>
                  </a:txBody>
                  <a:tcPr/>
                </a:tc>
                <a:tc>
                  <a:txBody>
                    <a:bodyPr/>
                    <a:lstStyle/>
                    <a:p>
                      <a:r>
                        <a:rPr lang="en-US" sz="2200" b="1" kern="1200" dirty="0" smtClean="0">
                          <a:solidFill>
                            <a:schemeClr val="dk1"/>
                          </a:solidFill>
                          <a:latin typeface="+mn-lt"/>
                          <a:ea typeface="+mn-ea"/>
                          <a:cs typeface="+mn-cs"/>
                        </a:rPr>
                        <a:t>Amravati, Nagpur, </a:t>
                      </a:r>
                      <a:r>
                        <a:rPr lang="en-US" sz="2200" b="1" kern="1200" dirty="0" err="1" smtClean="0">
                          <a:solidFill>
                            <a:schemeClr val="dk1"/>
                          </a:solidFill>
                          <a:latin typeface="+mn-lt"/>
                          <a:ea typeface="+mn-ea"/>
                          <a:cs typeface="+mn-cs"/>
                        </a:rPr>
                        <a:t>Latur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Buldhana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Yavatmal</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Nanded</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Washim</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Hingoli</a:t>
                      </a:r>
                      <a:r>
                        <a:rPr lang="en-US" sz="2200" b="1" kern="1200" dirty="0" smtClean="0">
                          <a:solidFill>
                            <a:schemeClr val="dk1"/>
                          </a:solidFill>
                          <a:latin typeface="+mn-lt"/>
                          <a:ea typeface="+mn-ea"/>
                          <a:cs typeface="+mn-cs"/>
                        </a:rPr>
                        <a:t>, Akola, </a:t>
                      </a:r>
                      <a:r>
                        <a:rPr lang="en-US" sz="2200" b="1" kern="1200" dirty="0" err="1" smtClean="0">
                          <a:solidFill>
                            <a:schemeClr val="dk1"/>
                          </a:solidFill>
                          <a:latin typeface="+mn-lt"/>
                          <a:ea typeface="+mn-ea"/>
                          <a:cs typeface="+mn-cs"/>
                        </a:rPr>
                        <a:t>Wardha</a:t>
                      </a:r>
                      <a:r>
                        <a:rPr lang="en-US" sz="2200" b="1" kern="1200" dirty="0" smtClean="0">
                          <a:solidFill>
                            <a:schemeClr val="dk1"/>
                          </a:solidFill>
                          <a:latin typeface="+mn-lt"/>
                          <a:ea typeface="+mn-ea"/>
                          <a:cs typeface="+mn-cs"/>
                        </a:rPr>
                        <a:t>, Kolhapur, </a:t>
                      </a:r>
                      <a:r>
                        <a:rPr lang="en-US" sz="2200" b="1" kern="1200" dirty="0" err="1" smtClean="0">
                          <a:solidFill>
                            <a:schemeClr val="dk1"/>
                          </a:solidFill>
                          <a:latin typeface="+mn-lt"/>
                          <a:ea typeface="+mn-ea"/>
                          <a:cs typeface="+mn-cs"/>
                        </a:rPr>
                        <a:t>Chandrapur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Sangli</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Parbhani</a:t>
                      </a:r>
                      <a:r>
                        <a:rPr lang="en-US" sz="2200" b="1" kern="1200" dirty="0" smtClean="0">
                          <a:solidFill>
                            <a:schemeClr val="dk1"/>
                          </a:solidFill>
                          <a:latin typeface="+mn-lt"/>
                          <a:ea typeface="+mn-ea"/>
                          <a:cs typeface="+mn-cs"/>
                        </a:rPr>
                        <a:t>,     Nasik, </a:t>
                      </a:r>
                      <a:r>
                        <a:rPr lang="en-US" sz="2200" b="1" kern="1200" dirty="0" err="1" smtClean="0">
                          <a:solidFill>
                            <a:schemeClr val="dk1"/>
                          </a:solidFill>
                          <a:latin typeface="+mn-lt"/>
                          <a:ea typeface="+mn-ea"/>
                          <a:cs typeface="+mn-cs"/>
                        </a:rPr>
                        <a:t>Satara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Ahemdnagar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Jalna</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Beed</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Osmanabad</a:t>
                      </a:r>
                      <a:endParaRPr lang="en-US" sz="2200" b="1" dirty="0"/>
                    </a:p>
                  </a:txBody>
                  <a:tcPr/>
                </a:tc>
              </a:tr>
              <a:tr h="461998">
                <a:tc>
                  <a:txBody>
                    <a:bodyPr/>
                    <a:lstStyle/>
                    <a:p>
                      <a:r>
                        <a:rPr lang="en-US" sz="2200" b="1" kern="1200" dirty="0" smtClean="0">
                          <a:solidFill>
                            <a:schemeClr val="dk1"/>
                          </a:solidFill>
                          <a:latin typeface="+mn-lt"/>
                          <a:ea typeface="+mn-ea"/>
                          <a:cs typeface="+mn-cs"/>
                        </a:rPr>
                        <a:t>Rajasthan (5)</a:t>
                      </a:r>
                      <a:endParaRPr lang="en-US" sz="2200" b="1" dirty="0"/>
                    </a:p>
                  </a:txBody>
                  <a:tcPr/>
                </a:tc>
                <a:tc>
                  <a:txBody>
                    <a:bodyPr/>
                    <a:lstStyle/>
                    <a:p>
                      <a:r>
                        <a:rPr lang="en-US" sz="2200" b="1" kern="1200" dirty="0" err="1" smtClean="0">
                          <a:solidFill>
                            <a:schemeClr val="dk1"/>
                          </a:solidFill>
                          <a:latin typeface="+mn-lt"/>
                          <a:ea typeface="+mn-ea"/>
                          <a:cs typeface="+mn-cs"/>
                        </a:rPr>
                        <a:t>Jhalawar</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Baran</a:t>
                      </a:r>
                      <a:r>
                        <a:rPr lang="en-US" sz="2200" b="1" kern="1200" dirty="0" smtClean="0">
                          <a:solidFill>
                            <a:schemeClr val="dk1"/>
                          </a:solidFill>
                          <a:latin typeface="+mn-lt"/>
                          <a:ea typeface="+mn-ea"/>
                          <a:cs typeface="+mn-cs"/>
                        </a:rPr>
                        <a:t>, </a:t>
                      </a:r>
                      <a:r>
                        <a:rPr lang="en-US" sz="2200" b="1" kern="1200" dirty="0" err="1" smtClean="0">
                          <a:solidFill>
                            <a:schemeClr val="dk1"/>
                          </a:solidFill>
                          <a:latin typeface="+mn-lt"/>
                          <a:ea typeface="+mn-ea"/>
                          <a:cs typeface="+mn-cs"/>
                        </a:rPr>
                        <a:t>Pratapgadh</a:t>
                      </a:r>
                      <a:r>
                        <a:rPr lang="en-US" sz="2200" b="1" kern="1200" dirty="0" smtClean="0">
                          <a:solidFill>
                            <a:schemeClr val="dk1"/>
                          </a:solidFill>
                          <a:latin typeface="+mn-lt"/>
                          <a:ea typeface="+mn-ea"/>
                          <a:cs typeface="+mn-cs"/>
                        </a:rPr>
                        <a:t>, Kota, </a:t>
                      </a:r>
                      <a:r>
                        <a:rPr lang="en-US" sz="2200" b="1" kern="1200" dirty="0" err="1" smtClean="0">
                          <a:solidFill>
                            <a:schemeClr val="dk1"/>
                          </a:solidFill>
                          <a:latin typeface="+mn-lt"/>
                          <a:ea typeface="+mn-ea"/>
                          <a:cs typeface="+mn-cs"/>
                        </a:rPr>
                        <a:t>Bundi</a:t>
                      </a:r>
                      <a:endParaRPr lang="en-US" sz="2200" b="1" dirty="0"/>
                    </a:p>
                  </a:txBody>
                  <a:tcPr/>
                </a:tc>
              </a:tr>
              <a:tr h="461998">
                <a:tc>
                  <a:txBody>
                    <a:bodyPr/>
                    <a:lstStyle/>
                    <a:p>
                      <a:r>
                        <a:rPr lang="en-US" sz="2200" b="1" kern="1200" dirty="0" smtClean="0">
                          <a:solidFill>
                            <a:schemeClr val="dk1"/>
                          </a:solidFill>
                          <a:latin typeface="+mn-lt"/>
                          <a:ea typeface="+mn-ea"/>
                          <a:cs typeface="+mn-cs"/>
                        </a:rPr>
                        <a:t>Chhattisgarh (1)</a:t>
                      </a:r>
                      <a:endParaRPr lang="en-US" sz="2200" b="1" dirty="0"/>
                    </a:p>
                  </a:txBody>
                  <a:tcPr/>
                </a:tc>
                <a:tc>
                  <a:txBody>
                    <a:bodyPr/>
                    <a:lstStyle/>
                    <a:p>
                      <a:r>
                        <a:rPr lang="en-US" sz="2200" b="1" kern="1200" dirty="0" err="1" smtClean="0">
                          <a:solidFill>
                            <a:schemeClr val="dk1"/>
                          </a:solidFill>
                          <a:latin typeface="+mn-lt"/>
                          <a:ea typeface="+mn-ea"/>
                          <a:cs typeface="+mn-cs"/>
                        </a:rPr>
                        <a:t>Rajnandgaon</a:t>
                      </a:r>
                      <a:endParaRPr lang="en-US" sz="2200" b="1" dirty="0"/>
                    </a:p>
                  </a:txBody>
                  <a:tcPr/>
                </a:tc>
              </a:tr>
              <a:tr h="461998">
                <a:tc>
                  <a:txBody>
                    <a:bodyPr/>
                    <a:lstStyle/>
                    <a:p>
                      <a:r>
                        <a:rPr lang="en-US" sz="2200" b="1" kern="1200" dirty="0" smtClean="0">
                          <a:solidFill>
                            <a:schemeClr val="dk1"/>
                          </a:solidFill>
                          <a:latin typeface="+mn-lt"/>
                          <a:ea typeface="+mn-ea"/>
                          <a:cs typeface="+mn-cs"/>
                        </a:rPr>
                        <a:t>Karnataka(2)</a:t>
                      </a:r>
                      <a:endParaRPr lang="en-US" sz="2200" b="1" dirty="0"/>
                    </a:p>
                  </a:txBody>
                  <a:tcPr/>
                </a:tc>
                <a:tc>
                  <a:txBody>
                    <a:bodyPr/>
                    <a:lstStyle/>
                    <a:p>
                      <a:r>
                        <a:rPr lang="en-US" sz="2200" b="1" kern="1200" dirty="0" smtClean="0">
                          <a:solidFill>
                            <a:schemeClr val="dk1"/>
                          </a:solidFill>
                          <a:latin typeface="+mn-lt"/>
                          <a:ea typeface="+mn-ea"/>
                          <a:cs typeface="+mn-cs"/>
                        </a:rPr>
                        <a:t>Belgaum, </a:t>
                      </a:r>
                      <a:r>
                        <a:rPr lang="en-US" sz="2200" b="1" kern="1200" dirty="0" err="1" smtClean="0">
                          <a:solidFill>
                            <a:schemeClr val="dk1"/>
                          </a:solidFill>
                          <a:latin typeface="+mn-lt"/>
                          <a:ea typeface="+mn-ea"/>
                          <a:cs typeface="+mn-cs"/>
                        </a:rPr>
                        <a:t>Bidar</a:t>
                      </a:r>
                      <a:endParaRPr lang="en-US" sz="2200" b="1" dirty="0"/>
                    </a:p>
                  </a:txBody>
                  <a:tcPr/>
                </a:tc>
              </a:tr>
              <a:tr h="549119">
                <a:tc>
                  <a:txBody>
                    <a:bodyPr/>
                    <a:lstStyle/>
                    <a:p>
                      <a:r>
                        <a:rPr lang="en-US" sz="2200" b="1" kern="1200" dirty="0" smtClean="0">
                          <a:solidFill>
                            <a:schemeClr val="dk1"/>
                          </a:solidFill>
                          <a:latin typeface="+mn-lt"/>
                          <a:ea typeface="+mn-ea"/>
                          <a:cs typeface="+mn-cs"/>
                        </a:rPr>
                        <a:t>Telangana  (2)</a:t>
                      </a:r>
                      <a:endParaRPr lang="en-US" sz="2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kern="1200" dirty="0" err="1" smtClean="0">
                          <a:solidFill>
                            <a:schemeClr val="dk1"/>
                          </a:solidFill>
                          <a:latin typeface="+mn-lt"/>
                          <a:ea typeface="+mn-ea"/>
                          <a:cs typeface="+mn-cs"/>
                        </a:rPr>
                        <a:t>Adilabad</a:t>
                      </a:r>
                      <a:r>
                        <a:rPr lang="en-US" sz="2200" b="1" kern="1200" dirty="0" smtClean="0">
                          <a:solidFill>
                            <a:schemeClr val="dk1"/>
                          </a:solidFill>
                          <a:latin typeface="+mn-lt"/>
                          <a:ea typeface="+mn-ea"/>
                          <a:cs typeface="+mn-cs"/>
                        </a:rPr>
                        <a:t>, Nizamabad</a:t>
                      </a:r>
                      <a:endParaRPr lang="en-US" sz="2200" b="1"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STATE WISE YIELD GAP UNDER FLDs (IN KHARIF)</a:t>
            </a:r>
            <a:endParaRPr lang="en-US" sz="3600" b="1" dirty="0"/>
          </a:p>
        </p:txBody>
      </p:sp>
      <p:graphicFrame>
        <p:nvGraphicFramePr>
          <p:cNvPr id="4" name="Content Placeholder 3"/>
          <p:cNvGraphicFramePr>
            <a:graphicFrameLocks noGrp="1"/>
          </p:cNvGraphicFramePr>
          <p:nvPr>
            <p:ph idx="1"/>
          </p:nvPr>
        </p:nvGraphicFramePr>
        <p:xfrm>
          <a:off x="152401" y="1219201"/>
          <a:ext cx="8991599" cy="5410198"/>
        </p:xfrm>
        <a:graphic>
          <a:graphicData uri="http://schemas.openxmlformats.org/drawingml/2006/table">
            <a:tbl>
              <a:tblPr firstRow="1" bandRow="1">
                <a:tableStyleId>{5C22544A-7EE6-4342-B048-85BDC9FD1C3A}</a:tableStyleId>
              </a:tblPr>
              <a:tblGrid>
                <a:gridCol w="1904999"/>
                <a:gridCol w="990600"/>
                <a:gridCol w="1295400"/>
                <a:gridCol w="1047584"/>
                <a:gridCol w="3753016"/>
              </a:tblGrid>
              <a:tr h="1796889">
                <a:tc>
                  <a:txBody>
                    <a:bodyPr/>
                    <a:lstStyle/>
                    <a:p>
                      <a:pPr marL="0" marR="0">
                        <a:lnSpc>
                          <a:spcPct val="115000"/>
                        </a:lnSpc>
                        <a:spcBef>
                          <a:spcPts val="0"/>
                        </a:spcBef>
                        <a:spcAft>
                          <a:spcPts val="0"/>
                        </a:spcAft>
                      </a:pPr>
                      <a:r>
                        <a:rPr lang="en-IN" sz="2400" b="1" dirty="0">
                          <a:latin typeface="Arial"/>
                          <a:ea typeface="Calibri"/>
                          <a:cs typeface="Times New Roman"/>
                        </a:rPr>
                        <a:t>State</a:t>
                      </a:r>
                      <a:endParaRPr lang="en-US" sz="2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IN" sz="2400" b="1" dirty="0" smtClean="0">
                          <a:latin typeface="Arial"/>
                          <a:ea typeface="Calibri"/>
                          <a:cs typeface="Times New Roman"/>
                        </a:rPr>
                        <a:t>SAY</a:t>
                      </a:r>
                    </a:p>
                    <a:p>
                      <a:pPr marL="0" marR="0" algn="ctr">
                        <a:lnSpc>
                          <a:spcPct val="115000"/>
                        </a:lnSpc>
                        <a:spcBef>
                          <a:spcPts val="0"/>
                        </a:spcBef>
                        <a:spcAft>
                          <a:spcPts val="0"/>
                        </a:spcAft>
                      </a:pPr>
                      <a:r>
                        <a:rPr lang="en-IN" sz="2400" b="1" dirty="0" smtClean="0">
                          <a:latin typeface="Arial"/>
                          <a:ea typeface="Calibri"/>
                          <a:cs typeface="Times New Roman"/>
                        </a:rPr>
                        <a:t>(kg/</a:t>
                      </a:r>
                    </a:p>
                    <a:p>
                      <a:pPr marL="0" marR="0" algn="ctr">
                        <a:lnSpc>
                          <a:spcPct val="115000"/>
                        </a:lnSpc>
                        <a:spcBef>
                          <a:spcPts val="0"/>
                        </a:spcBef>
                        <a:spcAft>
                          <a:spcPts val="0"/>
                        </a:spcAft>
                      </a:pPr>
                      <a:r>
                        <a:rPr lang="en-IN" sz="2400" b="1" dirty="0" smtClean="0">
                          <a:latin typeface="Arial"/>
                          <a:ea typeface="Calibri"/>
                          <a:cs typeface="Times New Roman"/>
                        </a:rPr>
                        <a:t>ha)</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smtClean="0">
                          <a:latin typeface="Arial"/>
                          <a:ea typeface="Calibri"/>
                          <a:cs typeface="Times New Roman"/>
                        </a:rPr>
                        <a:t>FLD – Kharif-2013 (kg/ha)</a:t>
                      </a:r>
                      <a:endParaRPr lang="en-US" sz="2400" dirty="0">
                        <a:latin typeface="Calibri"/>
                        <a:ea typeface="Calibri"/>
                        <a:cs typeface="Times New Roman"/>
                      </a:endParaRPr>
                    </a:p>
                  </a:txBody>
                  <a:tcPr marL="68580" marR="68580" marT="0" marB="0"/>
                </a:tc>
                <a:tc>
                  <a:txBody>
                    <a:bodyPr/>
                    <a:lstStyle/>
                    <a:p>
                      <a:pPr marL="0" marR="0" indent="-68580" algn="ctr">
                        <a:lnSpc>
                          <a:spcPct val="115000"/>
                        </a:lnSpc>
                        <a:spcBef>
                          <a:spcPts val="0"/>
                        </a:spcBef>
                        <a:spcAft>
                          <a:spcPts val="0"/>
                        </a:spcAft>
                      </a:pPr>
                      <a:r>
                        <a:rPr lang="en-IN" sz="2400" b="1" dirty="0">
                          <a:latin typeface="Arial"/>
                          <a:ea typeface="Calibri"/>
                          <a:cs typeface="Times New Roman"/>
                        </a:rPr>
                        <a:t>Yield Gap </a:t>
                      </a:r>
                      <a:endParaRPr lang="en-US" sz="2400" dirty="0">
                        <a:latin typeface="Calibri"/>
                        <a:ea typeface="Calibri"/>
                        <a:cs typeface="Times New Roman"/>
                      </a:endParaRPr>
                    </a:p>
                    <a:p>
                      <a:pPr marL="0" marR="0" indent="-68580" algn="ctr">
                        <a:lnSpc>
                          <a:spcPct val="115000"/>
                        </a:lnSpc>
                        <a:spcBef>
                          <a:spcPts val="0"/>
                        </a:spcBef>
                        <a:spcAft>
                          <a:spcPts val="0"/>
                        </a:spcAft>
                      </a:pPr>
                      <a:r>
                        <a:rPr lang="en-IN" sz="2400" b="1" dirty="0">
                          <a:latin typeface="Arial"/>
                          <a:ea typeface="Calibri"/>
                          <a:cs typeface="Times New Roman"/>
                        </a:rPr>
                        <a:t>(%)</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2400" b="1" dirty="0">
                          <a:latin typeface="Arial"/>
                          <a:ea typeface="Calibri"/>
                          <a:cs typeface="Times New Roman"/>
                        </a:rPr>
                        <a:t>Varieties used in </a:t>
                      </a:r>
                      <a:r>
                        <a:rPr lang="en-IN" sz="2400" b="1" dirty="0" smtClean="0">
                          <a:latin typeface="Arial"/>
                          <a:ea typeface="Calibri"/>
                          <a:cs typeface="Times New Roman"/>
                        </a:rPr>
                        <a:t>FLD during Kharif 2013</a:t>
                      </a:r>
                    </a:p>
                  </a:txBody>
                  <a:tcPr marL="68580" marR="68580" marT="0" marB="0"/>
                </a:tc>
              </a:tr>
              <a:tr h="1171884">
                <a:tc>
                  <a:txBody>
                    <a:bodyPr/>
                    <a:lstStyle/>
                    <a:p>
                      <a:pPr marL="0" marR="0">
                        <a:lnSpc>
                          <a:spcPct val="115000"/>
                        </a:lnSpc>
                        <a:spcBef>
                          <a:spcPts val="0"/>
                        </a:spcBef>
                        <a:spcAft>
                          <a:spcPts val="0"/>
                        </a:spcAft>
                      </a:pPr>
                      <a:r>
                        <a:rPr lang="en-IN" sz="2200" b="1" dirty="0">
                          <a:latin typeface="Arial"/>
                          <a:ea typeface="Calibri"/>
                          <a:cs typeface="Times New Roman"/>
                        </a:rPr>
                        <a:t>MP</a:t>
                      </a:r>
                      <a:endParaRPr lang="en-US" sz="2200" b="1"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a:latin typeface="Arial"/>
                          <a:ea typeface="Calibri"/>
                          <a:cs typeface="Times New Roman"/>
                        </a:rPr>
                        <a:t>831</a:t>
                      </a:r>
                      <a:endParaRPr lang="en-US" sz="2200" b="1"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a:latin typeface="Arial"/>
                          <a:ea typeface="Calibri"/>
                          <a:cs typeface="Times New Roman"/>
                        </a:rPr>
                        <a:t>1347</a:t>
                      </a:r>
                      <a:endParaRPr lang="en-US" sz="2200" b="1"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smtClean="0">
                          <a:latin typeface="Arial"/>
                          <a:ea typeface="Calibri"/>
                          <a:cs typeface="Times New Roman"/>
                        </a:rPr>
                        <a:t>62</a:t>
                      </a:r>
                      <a:endParaRPr lang="en-US" sz="2200" b="1" dirty="0">
                        <a:latin typeface="Calibri"/>
                        <a:ea typeface="Calibri"/>
                        <a:cs typeface="Times New Roman"/>
                      </a:endParaRPr>
                    </a:p>
                  </a:txBody>
                  <a:tcPr marL="68580" marR="68580" marT="0" marB="0"/>
                </a:tc>
                <a:tc>
                  <a:txBody>
                    <a:bodyPr/>
                    <a:lstStyle/>
                    <a:p>
                      <a:pPr algn="just"/>
                      <a:r>
                        <a:rPr lang="en-US" sz="2200" b="1" dirty="0" smtClean="0"/>
                        <a:t>JS-95-60, JS-97-52, JS-93-05, MACS-1188,</a:t>
                      </a:r>
                      <a:r>
                        <a:rPr lang="en-US" sz="2200" b="1" baseline="0" dirty="0" smtClean="0"/>
                        <a:t> MACS-1281, NRC-7, , NRC-37, NRC-86, </a:t>
                      </a:r>
                      <a:r>
                        <a:rPr lang="en-US" sz="2200" b="1" dirty="0" smtClean="0"/>
                        <a:t>JS-335, </a:t>
                      </a:r>
                      <a:endParaRPr lang="en-US" sz="2200" b="1" dirty="0"/>
                    </a:p>
                  </a:txBody>
                  <a:tcPr/>
                </a:tc>
              </a:tr>
              <a:tr h="1171884">
                <a:tc>
                  <a:txBody>
                    <a:bodyPr/>
                    <a:lstStyle/>
                    <a:p>
                      <a:pPr marL="0" marR="0">
                        <a:lnSpc>
                          <a:spcPct val="115000"/>
                        </a:lnSpc>
                        <a:spcBef>
                          <a:spcPts val="0"/>
                        </a:spcBef>
                        <a:spcAft>
                          <a:spcPts val="0"/>
                        </a:spcAft>
                      </a:pPr>
                      <a:r>
                        <a:rPr lang="en-IN" sz="2200" b="1">
                          <a:latin typeface="Arial"/>
                          <a:ea typeface="Calibri"/>
                          <a:cs typeface="Times New Roman"/>
                        </a:rPr>
                        <a:t>Maharashtra</a:t>
                      </a:r>
                      <a:endParaRPr lang="en-US" sz="2200" b="1">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a:latin typeface="Arial"/>
                          <a:ea typeface="Calibri"/>
                          <a:cs typeface="Times New Roman"/>
                        </a:rPr>
                        <a:t>1349</a:t>
                      </a:r>
                      <a:endParaRPr lang="en-US" sz="2200" b="1">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a:latin typeface="Arial"/>
                          <a:ea typeface="Calibri"/>
                          <a:cs typeface="Times New Roman"/>
                        </a:rPr>
                        <a:t>2213</a:t>
                      </a:r>
                      <a:endParaRPr lang="en-US" sz="2200" b="1"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smtClean="0">
                          <a:latin typeface="Arial"/>
                          <a:ea typeface="Calibri"/>
                          <a:cs typeface="Times New Roman"/>
                        </a:rPr>
                        <a:t>64</a:t>
                      </a:r>
                      <a:endParaRPr lang="en-US" sz="2200" b="1" dirty="0">
                        <a:latin typeface="Calibri"/>
                        <a:ea typeface="Calibri"/>
                        <a:cs typeface="Times New Roman"/>
                      </a:endParaRPr>
                    </a:p>
                  </a:txBody>
                  <a:tcPr marL="68580" marR="68580" marT="0" marB="0"/>
                </a:tc>
                <a:tc>
                  <a:txBody>
                    <a:bodyPr/>
                    <a:lstStyle/>
                    <a:p>
                      <a:pPr algn="just"/>
                      <a:r>
                        <a:rPr lang="en-US" sz="2200" b="1" dirty="0" smtClean="0"/>
                        <a:t>MAUS-81, MAUS-61-2, MACS-450, MACS-1188,</a:t>
                      </a:r>
                      <a:r>
                        <a:rPr lang="en-US" sz="2200" b="1" baseline="0" dirty="0" smtClean="0"/>
                        <a:t> MACS-1281, KDS-344, RKS-18, JS-335,</a:t>
                      </a:r>
                      <a:endParaRPr lang="en-US" sz="2200" b="1" dirty="0"/>
                    </a:p>
                  </a:txBody>
                  <a:tcPr/>
                </a:tc>
              </a:tr>
              <a:tr h="813809">
                <a:tc>
                  <a:txBody>
                    <a:bodyPr/>
                    <a:lstStyle/>
                    <a:p>
                      <a:pPr marL="0" marR="0">
                        <a:lnSpc>
                          <a:spcPct val="115000"/>
                        </a:lnSpc>
                        <a:spcBef>
                          <a:spcPts val="0"/>
                        </a:spcBef>
                        <a:spcAft>
                          <a:spcPts val="0"/>
                        </a:spcAft>
                      </a:pPr>
                      <a:r>
                        <a:rPr lang="en-IN" sz="2200" b="1">
                          <a:latin typeface="Arial"/>
                          <a:ea typeface="Calibri"/>
                          <a:cs typeface="Times New Roman"/>
                        </a:rPr>
                        <a:t>Rajasthan</a:t>
                      </a:r>
                      <a:endParaRPr lang="en-US" sz="2200" b="1">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a:latin typeface="Arial"/>
                          <a:ea typeface="Calibri"/>
                          <a:cs typeface="Times New Roman"/>
                        </a:rPr>
                        <a:t>829</a:t>
                      </a:r>
                      <a:endParaRPr lang="en-US" sz="2200" b="1">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a:latin typeface="Arial"/>
                          <a:ea typeface="Calibri"/>
                          <a:cs typeface="Times New Roman"/>
                        </a:rPr>
                        <a:t>1469</a:t>
                      </a:r>
                      <a:endParaRPr lang="en-US" sz="2200" b="1"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smtClean="0">
                          <a:latin typeface="Arial"/>
                          <a:ea typeface="Calibri"/>
                          <a:cs typeface="Times New Roman"/>
                        </a:rPr>
                        <a:t>77</a:t>
                      </a:r>
                      <a:endParaRPr lang="en-US" sz="2200" b="1" dirty="0">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b="1" dirty="0" smtClean="0"/>
                        <a:t>RKS-45, JS-95-60, JS-335, JS-93-05, </a:t>
                      </a:r>
                      <a:endParaRPr lang="en-US" sz="2200" b="1" dirty="0"/>
                    </a:p>
                  </a:txBody>
                  <a:tcPr/>
                </a:tc>
              </a:tr>
              <a:tr h="455732">
                <a:tc>
                  <a:txBody>
                    <a:bodyPr/>
                    <a:lstStyle/>
                    <a:p>
                      <a:pPr marL="0" marR="0">
                        <a:lnSpc>
                          <a:spcPct val="115000"/>
                        </a:lnSpc>
                        <a:spcBef>
                          <a:spcPts val="0"/>
                        </a:spcBef>
                        <a:spcAft>
                          <a:spcPts val="0"/>
                        </a:spcAft>
                      </a:pPr>
                      <a:r>
                        <a:rPr lang="en-IN" sz="2200" b="1" dirty="0">
                          <a:latin typeface="Arial"/>
                          <a:ea typeface="Calibri"/>
                          <a:cs typeface="Times New Roman"/>
                        </a:rPr>
                        <a:t>Mean</a:t>
                      </a:r>
                      <a:endParaRPr lang="en-US" sz="2200" b="1"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a:latin typeface="Arial"/>
                          <a:ea typeface="Calibri"/>
                          <a:cs typeface="Times New Roman"/>
                        </a:rPr>
                        <a:t>1003</a:t>
                      </a:r>
                      <a:endParaRPr lang="en-US" sz="2200" b="1">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a:latin typeface="Arial"/>
                          <a:ea typeface="Calibri"/>
                          <a:cs typeface="Times New Roman"/>
                        </a:rPr>
                        <a:t>1661</a:t>
                      </a:r>
                      <a:endParaRPr lang="en-US" sz="2200" b="1">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IN" sz="2200" b="1" dirty="0" smtClean="0">
                          <a:latin typeface="Arial"/>
                          <a:ea typeface="Calibri"/>
                          <a:cs typeface="Times New Roman"/>
                        </a:rPr>
                        <a:t>65</a:t>
                      </a:r>
                      <a:endParaRPr lang="en-US" sz="2200" b="1" dirty="0">
                        <a:latin typeface="Calibri"/>
                        <a:ea typeface="Calibri"/>
                        <a:cs typeface="Times New Roman"/>
                      </a:endParaRPr>
                    </a:p>
                  </a:txBody>
                  <a:tcPr marL="68580" marR="68580" marT="0" marB="0"/>
                </a:tc>
                <a:tc>
                  <a:txBody>
                    <a:bodyPr/>
                    <a:lstStyle/>
                    <a:p>
                      <a:endParaRPr lang="en-US" sz="2200" b="1"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1404</Words>
  <Application>Microsoft Office PowerPoint</Application>
  <PresentationFormat>On-screen Show (4:3)</PresentationFormat>
  <Paragraphs>299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BOTANICAL DESCRIPTION  </vt:lpstr>
      <vt:lpstr>SEASON AND CLIMATE</vt:lpstr>
      <vt:lpstr>CROP DESCRIPTION</vt:lpstr>
      <vt:lpstr> GLOBAL SCENARIO OF SOYBEAN  (2013-2016) </vt:lpstr>
      <vt:lpstr>NATIONAL SOYBEAN SCENARIO  (2013-16)</vt:lpstr>
      <vt:lpstr>AREA, PRODUCTION AND YIELD TRENDS OF SOYBEAN IN INDIA</vt:lpstr>
      <vt:lpstr>POTENTIAL DISTRICTS (60) OF SOYBEAN </vt:lpstr>
      <vt:lpstr>STATE WISE YIELD GAP UNDER FLDs (IN KHARIF)</vt:lpstr>
      <vt:lpstr> POPULAR VARIETIES OF SOYBEAN </vt:lpstr>
      <vt:lpstr>PACKAGE AND PRACTICES </vt:lpstr>
      <vt:lpstr>PACKAGE AND PRACTICES  (contd)</vt:lpstr>
      <vt:lpstr>PACKAGE AND PRACTICES (contd)  </vt:lpstr>
      <vt:lpstr>PACKAGE AND PRACTICES (contd)  </vt:lpstr>
      <vt:lpstr>MSP Vs MARKETING PRICE</vt:lpstr>
      <vt:lpstr>EXPORTS / DEMAND</vt:lpstr>
      <vt:lpstr>NUTRITIVE VALUE</vt:lpstr>
      <vt:lpstr> RESEARCHABLE ISSUES </vt:lpstr>
      <vt:lpstr>ISSUES  / ACTIONABLE POINTS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Soybean</dc:title>
  <dc:creator>Dr J P Singh</dc:creator>
  <cp:lastModifiedBy>user</cp:lastModifiedBy>
  <cp:revision>83</cp:revision>
  <dcterms:created xsi:type="dcterms:W3CDTF">2006-08-16T00:00:00Z</dcterms:created>
  <dcterms:modified xsi:type="dcterms:W3CDTF">2017-03-06T03:54:54Z</dcterms:modified>
</cp:coreProperties>
</file>