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handoutMasterIdLst>
    <p:handoutMasterId r:id="rId49"/>
  </p:handoutMasterIdLst>
  <p:sldIdLst>
    <p:sldId id="328" r:id="rId2"/>
    <p:sldId id="310" r:id="rId3"/>
    <p:sldId id="319" r:id="rId4"/>
    <p:sldId id="259" r:id="rId5"/>
    <p:sldId id="260" r:id="rId6"/>
    <p:sldId id="312" r:id="rId7"/>
    <p:sldId id="263" r:id="rId8"/>
    <p:sldId id="311" r:id="rId9"/>
    <p:sldId id="274" r:id="rId10"/>
    <p:sldId id="269" r:id="rId11"/>
    <p:sldId id="272" r:id="rId12"/>
    <p:sldId id="267" r:id="rId13"/>
    <p:sldId id="275" r:id="rId14"/>
    <p:sldId id="264" r:id="rId15"/>
    <p:sldId id="270" r:id="rId16"/>
    <p:sldId id="268" r:id="rId17"/>
    <p:sldId id="276" r:id="rId18"/>
    <p:sldId id="313" r:id="rId19"/>
    <p:sldId id="277" r:id="rId20"/>
    <p:sldId id="278" r:id="rId21"/>
    <p:sldId id="314" r:id="rId22"/>
    <p:sldId id="279" r:id="rId23"/>
    <p:sldId id="280" r:id="rId24"/>
    <p:sldId id="315" r:id="rId25"/>
    <p:sldId id="317" r:id="rId26"/>
    <p:sldId id="281" r:id="rId27"/>
    <p:sldId id="282" r:id="rId28"/>
    <p:sldId id="283" r:id="rId29"/>
    <p:sldId id="284" r:id="rId30"/>
    <p:sldId id="318" r:id="rId31"/>
    <p:sldId id="285" r:id="rId32"/>
    <p:sldId id="286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299" r:id="rId41"/>
    <p:sldId id="300" r:id="rId42"/>
    <p:sldId id="301" r:id="rId43"/>
    <p:sldId id="302" r:id="rId44"/>
    <p:sldId id="303" r:id="rId45"/>
    <p:sldId id="327" r:id="rId46"/>
    <p:sldId id="30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983" autoAdjust="0"/>
  </p:normalViewPr>
  <p:slideViewPr>
    <p:cSldViewPr>
      <p:cViewPr>
        <p:scale>
          <a:sx n="40" d="100"/>
          <a:sy n="40" d="100"/>
        </p:scale>
        <p:origin x="-1555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e\Desktop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\Desktop\Status%20Paper%20on%20Castor,%20Sunflower%20and%20Sesame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Area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lakh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ha) in major sesame growing countries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923993875765642"/>
          <c:y val="1.49254520268299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606101287173741"/>
          <c:w val="0.83903397491980169"/>
          <c:h val="0.8171027911628973"/>
        </c:manualLayout>
      </c:layout>
      <c:pie3DChart>
        <c:varyColors val="1"/>
        <c:ser>
          <c:idx val="0"/>
          <c:order val="0"/>
          <c:tx>
            <c:strRef>
              <c:f>Sheet1!$D$36</c:f>
              <c:strCache>
                <c:ptCount val="1"/>
                <c:pt idx="0">
                  <c:v>Area lakh ha</c:v>
                </c:pt>
              </c:strCache>
            </c:strRef>
          </c:tx>
          <c:cat>
            <c:strRef>
              <c:f>Sheet1!$C$37:$C$45</c:f>
              <c:strCache>
                <c:ptCount val="8"/>
                <c:pt idx="1">
                  <c:v>India</c:v>
                </c:pt>
                <c:pt idx="2">
                  <c:v>Myanmar</c:v>
                </c:pt>
                <c:pt idx="3">
                  <c:v>Nigeria </c:v>
                </c:pt>
                <c:pt idx="4">
                  <c:v>China</c:v>
                </c:pt>
                <c:pt idx="5">
                  <c:v>Ethiopia </c:v>
                </c:pt>
                <c:pt idx="6">
                  <c:v>Uganda</c:v>
                </c:pt>
                <c:pt idx="7">
                  <c:v>Others</c:v>
                </c:pt>
              </c:strCache>
            </c:strRef>
          </c:cat>
          <c:val>
            <c:numRef>
              <c:f>Sheet1!$D$37:$D$45</c:f>
              <c:numCache>
                <c:formatCode>0.00</c:formatCode>
                <c:ptCount val="9"/>
                <c:pt idx="1">
                  <c:v>18.93</c:v>
                </c:pt>
                <c:pt idx="2">
                  <c:v>11.11</c:v>
                </c:pt>
                <c:pt idx="3">
                  <c:v>5.29</c:v>
                </c:pt>
                <c:pt idx="4">
                  <c:v>4.53</c:v>
                </c:pt>
                <c:pt idx="5">
                  <c:v>3.2</c:v>
                </c:pt>
                <c:pt idx="6" formatCode="0.0">
                  <c:v>2.1</c:v>
                </c:pt>
                <c:pt idx="7" formatCode="0.0">
                  <c:v>34.1</c:v>
                </c:pt>
              </c:numCache>
            </c:numRef>
          </c:val>
        </c:ser>
      </c:pie3DChart>
    </c:plotArea>
    <c:legend>
      <c:legendPos val="r"/>
      <c:legendEntry>
        <c:idx val="0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86054085253232782"/>
          <c:y val="0.18656559940945194"/>
          <c:w val="0.13019988820841838"/>
          <c:h val="0.70594280156510891"/>
        </c:manualLayout>
      </c:layout>
      <c:txPr>
        <a:bodyPr/>
        <a:lstStyle/>
        <a:p>
          <a:pPr>
            <a:defRPr lang="en-US" sz="1400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Sheet1!$D$22</c:f>
              <c:strCache>
                <c:ptCount val="1"/>
                <c:pt idx="0">
                  <c:v>Area (lakh ha)</c:v>
                </c:pt>
              </c:strCache>
            </c:strRef>
          </c:tx>
          <c:cat>
            <c:strRef>
              <c:f>Sheet1!$C$23:$C$26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Average</c:v>
                </c:pt>
              </c:strCache>
            </c:strRef>
          </c:cat>
          <c:val>
            <c:numRef>
              <c:f>Sheet1!$D$23:$D$26</c:f>
              <c:numCache>
                <c:formatCode>0.00</c:formatCode>
                <c:ptCount val="4"/>
                <c:pt idx="0">
                  <c:v>16.79</c:v>
                </c:pt>
                <c:pt idx="1">
                  <c:v>17.459999999999987</c:v>
                </c:pt>
                <c:pt idx="2">
                  <c:v>19.47</c:v>
                </c:pt>
                <c:pt idx="3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Sheet1!$E$22</c:f>
              <c:strCache>
                <c:ptCount val="1"/>
                <c:pt idx="0">
                  <c:v>Productionj (lakh tonne)</c:v>
                </c:pt>
              </c:strCache>
            </c:strRef>
          </c:tx>
          <c:cat>
            <c:strRef>
              <c:f>Sheet1!$C$23:$C$26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Average</c:v>
                </c:pt>
              </c:strCache>
            </c:strRef>
          </c:cat>
          <c:val>
            <c:numRef>
              <c:f>Sheet1!$E$23:$E$26</c:f>
              <c:numCache>
                <c:formatCode>0.00</c:formatCode>
                <c:ptCount val="4"/>
                <c:pt idx="0">
                  <c:v>7.1499999999999995</c:v>
                </c:pt>
                <c:pt idx="1">
                  <c:v>8.2800000000000011</c:v>
                </c:pt>
                <c:pt idx="2">
                  <c:v>8.66</c:v>
                </c:pt>
                <c:pt idx="3">
                  <c:v>8.02</c:v>
                </c:pt>
              </c:numCache>
            </c:numRef>
          </c:val>
        </c:ser>
        <c:ser>
          <c:idx val="2"/>
          <c:order val="2"/>
          <c:tx>
            <c:strRef>
              <c:f>Sheet1!$F$22</c:f>
              <c:strCache>
                <c:ptCount val="1"/>
                <c:pt idx="0">
                  <c:v>Yield (q/ha)</c:v>
                </c:pt>
              </c:strCache>
            </c:strRef>
          </c:tx>
          <c:cat>
            <c:strRef>
              <c:f>Sheet1!$C$23:$C$26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Average</c:v>
                </c:pt>
              </c:strCache>
            </c:strRef>
          </c:cat>
          <c:val>
            <c:numRef>
              <c:f>Sheet1!$F$23:$F$26</c:f>
              <c:numCache>
                <c:formatCode>0.00</c:formatCode>
                <c:ptCount val="4"/>
                <c:pt idx="0" formatCode="General">
                  <c:v>4.25</c:v>
                </c:pt>
                <c:pt idx="1">
                  <c:v>4.74</c:v>
                </c:pt>
                <c:pt idx="2">
                  <c:v>4.45</c:v>
                </c:pt>
                <c:pt idx="3">
                  <c:v>4.4800000000000004</c:v>
                </c:pt>
              </c:numCache>
            </c:numRef>
          </c:val>
        </c:ser>
        <c:axId val="73580928"/>
        <c:axId val="73582464"/>
      </c:barChart>
      <c:catAx>
        <c:axId val="7358092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3582464"/>
        <c:crosses val="autoZero"/>
        <c:auto val="1"/>
        <c:lblAlgn val="ctr"/>
        <c:lblOffset val="100"/>
      </c:catAx>
      <c:valAx>
        <c:axId val="73582464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3580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65517157577525"/>
          <c:y val="4.7565096029662961E-2"/>
          <c:w val="0.21418902498298822"/>
          <c:h val="0.76144731908511465"/>
        </c:manualLayout>
      </c:layout>
      <c:txPr>
        <a:bodyPr/>
        <a:lstStyle/>
        <a:p>
          <a:pPr>
            <a:defRPr lang="en-US" sz="1600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0.57407</cdr:x>
      <cdr:y>0.30556</cdr:y>
    </cdr:from>
    <cdr:to>
      <cdr:x>0.67593</cdr:x>
      <cdr:y>0.38849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24400" y="1676400"/>
          <a:ext cx="838200" cy="455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bg1"/>
              </a:solidFill>
            </a:rPr>
            <a:t>18.93</a:t>
          </a:r>
        </a:p>
      </cdr:txBody>
    </cdr:sp>
  </cdr:relSizeAnchor>
  <cdr:relSizeAnchor xmlns:cdr="http://schemas.openxmlformats.org/drawingml/2006/chartDrawing">
    <cdr:from>
      <cdr:x>0.6715</cdr:x>
      <cdr:y>0.5</cdr:y>
    </cdr:from>
    <cdr:to>
      <cdr:x>0.75926</cdr:x>
      <cdr:y>0.56716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26156" y="2743200"/>
          <a:ext cx="722243" cy="368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bg1"/>
              </a:solidFill>
            </a:rPr>
            <a:t>11.11</a:t>
          </a:r>
        </a:p>
      </cdr:txBody>
    </cdr:sp>
  </cdr:relSizeAnchor>
  <cdr:relSizeAnchor xmlns:cdr="http://schemas.openxmlformats.org/drawingml/2006/chartDrawing">
    <cdr:from>
      <cdr:x>0.55556</cdr:x>
      <cdr:y>0.66667</cdr:y>
    </cdr:from>
    <cdr:to>
      <cdr:x>0.64583</cdr:x>
      <cdr:y>0.73611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0" y="3657600"/>
          <a:ext cx="742923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bg1"/>
              </a:solidFill>
            </a:rPr>
            <a:t>  </a:t>
          </a:r>
          <a:r>
            <a:rPr lang="en-US" sz="1100" dirty="0" smtClean="0">
              <a:solidFill>
                <a:schemeClr val="bg1"/>
              </a:solidFill>
            </a:rPr>
            <a:t>   </a:t>
          </a:r>
          <a:r>
            <a:rPr lang="en-US" sz="1800" dirty="0" smtClean="0">
              <a:solidFill>
                <a:schemeClr val="bg1"/>
              </a:solidFill>
            </a:rPr>
            <a:t>5.29</a:t>
          </a:r>
          <a:endParaRPr lang="en-US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0.43519</cdr:x>
      <cdr:y>0.68657</cdr:y>
    </cdr:from>
    <cdr:to>
      <cdr:x>0.5</cdr:x>
      <cdr:y>0.7518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81400" y="3505200"/>
          <a:ext cx="533400" cy="333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bg1"/>
              </a:solidFill>
            </a:rPr>
            <a:t>4.53</a:t>
          </a:r>
        </a:p>
      </cdr:txBody>
    </cdr:sp>
  </cdr:relSizeAnchor>
  <cdr:relSizeAnchor xmlns:cdr="http://schemas.openxmlformats.org/drawingml/2006/chartDrawing">
    <cdr:from>
      <cdr:x>0.32407</cdr:x>
      <cdr:y>0.70149</cdr:y>
    </cdr:from>
    <cdr:to>
      <cdr:x>0.41667</cdr:x>
      <cdr:y>0.76119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7000" y="3581400"/>
          <a:ext cx="762001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bg1"/>
              </a:solidFill>
            </a:rPr>
            <a:t>3.20</a:t>
          </a:r>
        </a:p>
      </cdr:txBody>
    </cdr:sp>
  </cdr:relSizeAnchor>
  <cdr:relSizeAnchor xmlns:cdr="http://schemas.openxmlformats.org/drawingml/2006/chartDrawing">
    <cdr:from>
      <cdr:x>0.25</cdr:x>
      <cdr:y>0.68657</cdr:y>
    </cdr:from>
    <cdr:to>
      <cdr:x>0.32407</cdr:x>
      <cdr:y>0.74627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57400" y="3505200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bg1"/>
              </a:solidFill>
            </a:rPr>
            <a:t>2.1</a:t>
          </a:r>
        </a:p>
      </cdr:txBody>
    </cdr:sp>
  </cdr:relSizeAnchor>
  <cdr:relSizeAnchor xmlns:cdr="http://schemas.openxmlformats.org/drawingml/2006/chartDrawing">
    <cdr:from>
      <cdr:x>0.11111</cdr:x>
      <cdr:y>0.41667</cdr:y>
    </cdr:from>
    <cdr:to>
      <cdr:x>0.22222</cdr:x>
      <cdr:y>0.50719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14401" y="2285999"/>
          <a:ext cx="914399" cy="4966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bg1"/>
              </a:solidFill>
            </a:rPr>
            <a:t>34.1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93807-2BEE-4387-8573-500E9FD9FFC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B442E-54D9-4923-8701-B7D9FB01B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A61AB-A64B-4CC5-A8FD-7824F799F5C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A4B7E-9B45-415B-9FDA-0C37627C9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4B7E-9B45-415B-9FDA-0C37627C97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5963-B479-490E-9DAE-34767D3D3DEC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A0A7-7D43-4776-AE03-D7417547F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8600"/>
            <a:ext cx="662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1066800" y="5029200"/>
            <a:ext cx="70866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OILSEEDS DIVISION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DEPARTMENT OF AGRICULTURE, COOPERATION &amp; FARMERS’ WELFARE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MINISTRY OF AGRICULTURE &amp; FARMERS’ WELFARE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GOVERNMENT OF INDIA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KRISHI BHAWAN, NEW DELHI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www.nmoop.gov.in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Image result for ashoka symbo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886200"/>
            <a:ext cx="68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00400" y="304800"/>
            <a:ext cx="22926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SESAME</a:t>
            </a:r>
            <a:endParaRPr lang="en-US" sz="4000" dirty="0"/>
          </a:p>
        </p:txBody>
      </p:sp>
      <p:pic>
        <p:nvPicPr>
          <p:cNvPr id="9" name="Content Placeholder 7" descr="Image result for photo of sesame seeds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066800"/>
            <a:ext cx="487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POTENTIAL STATES AND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DISTRICTS 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14399"/>
          <a:ext cx="8610600" cy="57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781"/>
                <a:gridCol w="5705819"/>
              </a:tblGrid>
              <a:tr h="457201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Madhya Pradesh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887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Avg. area  2011-12 to 2013-14 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(`000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ha)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Chhatarpur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74.10</a:t>
                      </a:r>
                    </a:p>
                  </a:txBody>
                  <a:tcPr marL="0" marR="0" marT="0" marB="0" anchor="b"/>
                </a:tc>
              </a:tr>
              <a:tr h="43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Panna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31.33</a:t>
                      </a:r>
                    </a:p>
                  </a:txBody>
                  <a:tcPr marL="0" marR="0" marT="0" marB="0" anchor="b"/>
                </a:tc>
              </a:tr>
              <a:tr h="43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Datia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27.27</a:t>
                      </a:r>
                    </a:p>
                  </a:txBody>
                  <a:tcPr marL="0" marR="0" marT="0" marB="0" anchor="b"/>
                </a:tc>
              </a:tr>
              <a:tr h="43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Gwalior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14.07</a:t>
                      </a:r>
                    </a:p>
                  </a:txBody>
                  <a:tcPr marL="0" marR="0" marT="0" marB="0" anchor="b"/>
                </a:tc>
              </a:tr>
              <a:tr h="43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Shivpuri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10.93</a:t>
                      </a:r>
                    </a:p>
                  </a:txBody>
                  <a:tcPr marL="0" marR="0" marT="0" marB="0" anchor="b"/>
                </a:tc>
              </a:tr>
              <a:tr h="43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Bhind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9.37</a:t>
                      </a:r>
                    </a:p>
                  </a:txBody>
                  <a:tcPr marL="0" marR="0" marT="0" marB="0" anchor="b"/>
                </a:tc>
              </a:tr>
              <a:tr h="43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Sidhi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8.97</a:t>
                      </a:r>
                    </a:p>
                  </a:txBody>
                  <a:tcPr marL="0" marR="0" marT="0" marB="0" anchor="b"/>
                </a:tc>
              </a:tr>
              <a:tr h="43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Satna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7.60</a:t>
                      </a:r>
                    </a:p>
                  </a:txBody>
                  <a:tcPr marL="0" marR="0" marT="0" marB="0" anchor="b"/>
                </a:tc>
              </a:tr>
              <a:tr h="43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Shahdol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6.93</a:t>
                      </a:r>
                    </a:p>
                  </a:txBody>
                  <a:tcPr marL="0" marR="0" marT="0" marB="0" anchor="b"/>
                </a:tc>
              </a:tr>
              <a:tr h="43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Katni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6.17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762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POTENTIAL STATES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DISTRICTS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865815"/>
          <a:ext cx="8458200" cy="599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3586"/>
                <a:gridCol w="6104614"/>
              </a:tblGrid>
              <a:tr h="500204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Rajasthan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Avg. area  2009-2010 to 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(`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ha)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Tonk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50.92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Sawai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Madhopur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41.15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Jodhpur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36.58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Bhilwara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30.22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29.76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Nagaur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24.94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Bundi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24.13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Karauli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23.80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Ajmer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22.75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Jaipur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19.50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Baran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18.00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Sirohi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15.87</a:t>
                      </a:r>
                    </a:p>
                  </a:txBody>
                  <a:tcPr marL="0" marR="0" marT="0" marB="0" anchor="b"/>
                </a:tc>
              </a:tr>
              <a:tr h="353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Dausa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13.18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838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POTENTIAL STATES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DISTRICTS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1996"/>
          <a:ext cx="8915400" cy="594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5029200"/>
              </a:tblGrid>
              <a:tr h="660629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Gujarat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6454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Avg. area  2010-11 to 2012-13</a:t>
                      </a:r>
                    </a:p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(`000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Surendranagar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40.40</a:t>
                      </a:r>
                    </a:p>
                  </a:txBody>
                  <a:tcPr marL="0" marR="0" marT="0" marB="0"/>
                </a:tc>
              </a:tr>
              <a:tr h="52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Kutch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34.80</a:t>
                      </a:r>
                    </a:p>
                  </a:txBody>
                  <a:tcPr marL="0" marR="0" marT="0" marB="0"/>
                </a:tc>
              </a:tr>
              <a:tr h="52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Junagadh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22.37</a:t>
                      </a:r>
                    </a:p>
                  </a:txBody>
                  <a:tcPr marL="0" marR="0" marT="0" marB="0"/>
                </a:tc>
              </a:tr>
              <a:tr h="52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Jamnagar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20.70</a:t>
                      </a:r>
                    </a:p>
                  </a:txBody>
                  <a:tcPr marL="0" marR="0" marT="0" marB="0"/>
                </a:tc>
              </a:tr>
              <a:tr h="52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Bhavnagar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18.97</a:t>
                      </a:r>
                    </a:p>
                  </a:txBody>
                  <a:tcPr marL="0" marR="0" marT="0" marB="0"/>
                </a:tc>
              </a:tr>
              <a:tr h="52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Banaskantha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16.20</a:t>
                      </a:r>
                    </a:p>
                  </a:txBody>
                  <a:tcPr marL="0" marR="0" marT="0" marB="0"/>
                </a:tc>
              </a:tr>
              <a:tr h="52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Amreli</a:t>
                      </a: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13.87</a:t>
                      </a:r>
                    </a:p>
                  </a:txBody>
                  <a:tcPr marL="0" marR="0" marT="0" marB="0"/>
                </a:tc>
              </a:tr>
              <a:tr h="52206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Mehsana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6.30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685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POTENTIAL STATES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DISTRICTS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195193"/>
          <a:ext cx="8991600" cy="547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5105400"/>
              </a:tblGrid>
              <a:tr h="490483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 West Bengal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4927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Avg. area  2011-2012 to 2013-14 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(`000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ha)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271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27.38</a:t>
                      </a:r>
                    </a:p>
                  </a:txBody>
                  <a:tcPr marL="0" marR="0" marT="0" marB="0" anchor="b"/>
                </a:tc>
              </a:tr>
              <a:tr h="41271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Bankura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19.28</a:t>
                      </a:r>
                    </a:p>
                  </a:txBody>
                  <a:tcPr marL="0" marR="0" marT="0" marB="0" anchor="b"/>
                </a:tc>
              </a:tr>
              <a:tr h="41271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Murshidabad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17.68</a:t>
                      </a:r>
                    </a:p>
                  </a:txBody>
                  <a:tcPr marL="0" marR="0" marT="0" marB="0" anchor="b"/>
                </a:tc>
              </a:tr>
              <a:tr h="41271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Bardhaman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13.75</a:t>
                      </a:r>
                    </a:p>
                  </a:txBody>
                  <a:tcPr marL="0" marR="0" marT="0" marB="0" anchor="b"/>
                </a:tc>
              </a:tr>
              <a:tr h="41271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North 24 </a:t>
                      </a:r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Paragans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9.17</a:t>
                      </a:r>
                    </a:p>
                  </a:txBody>
                  <a:tcPr marL="0" marR="0" marT="0" marB="0" anchor="b"/>
                </a:tc>
              </a:tr>
              <a:tr h="412717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Birbhum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5.19</a:t>
                      </a:r>
                    </a:p>
                  </a:txBody>
                  <a:tcPr marL="0" marR="0" marT="0" marB="0" anchor="b"/>
                </a:tc>
              </a:tr>
              <a:tr h="455132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Paschim</a:t>
                      </a:r>
                      <a:r>
                        <a:rPr lang="en-US" sz="2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Medinipur</a:t>
                      </a: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lang="en-US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11162">
                <a:tc gridSpan="2">
                  <a:txBody>
                    <a:bodyPr/>
                    <a:lstStyle/>
                    <a:p>
                      <a:pPr algn="just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*Although </a:t>
                      </a:r>
                      <a:r>
                        <a:rPr lang="en-US" sz="2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Paschim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Medinipur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had the highest area (6.03 </a:t>
                      </a:r>
                      <a:r>
                        <a:rPr lang="en-US" sz="2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lakh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ha) during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2009-10, data for the period is not available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POTENTIAL STATES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DISTRICTS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595"/>
          <a:ext cx="8763000" cy="563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724400"/>
              </a:tblGrid>
              <a:tr h="645980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 Andhra Pradesh</a:t>
                      </a:r>
                      <a:endParaRPr lang="en-US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047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Districts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Avg. area 2010-11 to 2012-13 (`000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43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Vizianagaram</a:t>
                      </a:r>
                      <a:endParaRPr lang="en-US" sz="2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16.23</a:t>
                      </a:r>
                    </a:p>
                  </a:txBody>
                  <a:tcPr marL="0" marR="0" marT="0" marB="0"/>
                </a:tc>
              </a:tr>
              <a:tr h="60050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Karimnagar</a:t>
                      </a:r>
                      <a:endParaRPr lang="en-US" sz="2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6.67</a:t>
                      </a:r>
                    </a:p>
                  </a:txBody>
                  <a:tcPr marL="0" marR="0" marT="0" marB="0"/>
                </a:tc>
              </a:tr>
              <a:tr h="6643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Visakhapatnam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6.50</a:t>
                      </a:r>
                    </a:p>
                  </a:txBody>
                  <a:tcPr marL="0" marR="0" marT="0" marB="0"/>
                </a:tc>
              </a:tr>
              <a:tr h="6643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Srikakulam</a:t>
                      </a:r>
                      <a:endParaRPr lang="en-US" sz="2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6.23</a:t>
                      </a:r>
                    </a:p>
                  </a:txBody>
                  <a:tcPr marL="0" marR="0" marT="0" marB="0"/>
                </a:tc>
              </a:tr>
              <a:tr h="6643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YSR </a:t>
                      </a:r>
                      <a:r>
                        <a:rPr lang="en-US" sz="2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Kadapa</a:t>
                      </a:r>
                      <a:endParaRPr lang="en-US" sz="2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5.10</a:t>
                      </a:r>
                    </a:p>
                  </a:txBody>
                  <a:tcPr marL="0" marR="0" marT="0" marB="0"/>
                </a:tc>
              </a:tr>
              <a:tr h="6643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SPSR</a:t>
                      </a:r>
                      <a:r>
                        <a:rPr lang="en-US" sz="2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Nellore</a:t>
                      </a:r>
                      <a:endParaRPr lang="en-US" sz="2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5.10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POTENTIAL STATES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DISTRICTS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066796"/>
          <a:ext cx="8915400" cy="5562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2058"/>
                <a:gridCol w="5083342"/>
              </a:tblGrid>
              <a:tr h="664643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7. Maharashtra</a:t>
                      </a:r>
                      <a:endParaRPr lang="en-US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140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Avg. area  2008-2009 to 2010-11</a:t>
                      </a:r>
                    </a:p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(`000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275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Jalgaon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13.50</a:t>
                      </a:r>
                    </a:p>
                  </a:txBody>
                  <a:tcPr marL="0" marR="0" marT="0" marB="0"/>
                </a:tc>
              </a:tr>
              <a:tr h="63275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Dhule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4.43</a:t>
                      </a:r>
                    </a:p>
                  </a:txBody>
                  <a:tcPr marL="0" marR="0" marT="0" marB="0"/>
                </a:tc>
              </a:tr>
              <a:tr h="63275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Latur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4.23</a:t>
                      </a:r>
                    </a:p>
                  </a:txBody>
                  <a:tcPr marL="0" marR="0" marT="0" marB="0"/>
                </a:tc>
              </a:tr>
              <a:tr h="63275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Osmanabad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4.10</a:t>
                      </a:r>
                    </a:p>
                  </a:txBody>
                  <a:tcPr marL="0" marR="0" marT="0" marB="0"/>
                </a:tc>
              </a:tr>
              <a:tr h="63275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Parbhani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3.53</a:t>
                      </a:r>
                    </a:p>
                  </a:txBody>
                  <a:tcPr marL="0" marR="0" marT="0" marB="0"/>
                </a:tc>
              </a:tr>
              <a:tr h="63275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Beed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3.20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838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POTENTIAL STATES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DISTRICTS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199"/>
          <a:ext cx="87630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940"/>
                <a:gridCol w="4970060"/>
              </a:tblGrid>
              <a:tr h="730086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 Karnataka</a:t>
                      </a:r>
                      <a:endParaRPr lang="en-US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6169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Avg. area  2011-12 to 2013-14</a:t>
                      </a:r>
                    </a:p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(`000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ha)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0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Mysore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7.13</a:t>
                      </a:r>
                    </a:p>
                  </a:txBody>
                  <a:tcPr marL="0" marR="0" marT="0" marB="0"/>
                </a:tc>
              </a:tr>
              <a:tr h="790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Gulbarga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5.57</a:t>
                      </a:r>
                    </a:p>
                  </a:txBody>
                  <a:tcPr marL="0" marR="0" marT="0" marB="0"/>
                </a:tc>
              </a:tr>
              <a:tr h="790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Mandya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5.37</a:t>
                      </a:r>
                    </a:p>
                  </a:txBody>
                  <a:tcPr marL="0" marR="0" marT="0" marB="0"/>
                </a:tc>
              </a:tr>
              <a:tr h="790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Koppal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4.23</a:t>
                      </a:r>
                    </a:p>
                  </a:txBody>
                  <a:tcPr marL="0" marR="0" marT="0" marB="0"/>
                </a:tc>
              </a:tr>
              <a:tr h="790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Bidar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CROPPING SYSTEMS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6868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662"/>
                <a:gridCol w="6979138"/>
              </a:tblGrid>
              <a:tr h="7354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Crop </a:t>
                      </a:r>
                      <a:r>
                        <a:rPr lang="en-US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Sequence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1080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Andhra Pradesh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Rice-Groundnut-Sesame,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 - </a:t>
                      </a:r>
                      <a:r>
                        <a:rPr lang="en-IN" sz="2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Horsegram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Finger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millet/Sorghum/</a:t>
                      </a:r>
                      <a:r>
                        <a:rPr lang="en-IN" sz="2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Horsegram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Sesame, Sesame - Upland Rice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0619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Bihar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Early Rice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Potato-Summer 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Sesame/Green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gram, </a:t>
                      </a:r>
                      <a:r>
                        <a:rPr lang="it-IT" sz="2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Kharif </a:t>
                      </a:r>
                      <a:r>
                        <a:rPr lang="it-IT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Sesame-Maize/Pigeonpea/Chickpea,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Wheat-Summer 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Sesame/Green gram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25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Gujarat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Sesame-Wheat/Mustard 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67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Karnataka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Sesame-</a:t>
                      </a:r>
                      <a:r>
                        <a:rPr lang="en-IN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Horsegram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/Chickpea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422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Madhya Pradesh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Cotton-Sesame-Wheat, Rice -Summer Sesame, Sesame-Wheat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CROPPING SYSTEMS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86800" cy="529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248400"/>
              </a:tblGrid>
              <a:tr h="5294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States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Crop </a:t>
                      </a:r>
                      <a:r>
                        <a:rPr lang="en-US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Sequence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4211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Maharashtra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 (Early)-Rabi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Sorghum/Safflower,</a:t>
                      </a:r>
                      <a:r>
                        <a:rPr lang="en-IN" sz="2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Cotton-Sesame-Wheat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640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Odisha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Rice/Potato-Sesame, </a:t>
                      </a:r>
                      <a:r>
                        <a:rPr lang="it-IT" sz="2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kharif</a:t>
                      </a:r>
                      <a:r>
                        <a:rPr lang="it-IT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it-IT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Sesame-Maize/Pigeonpea/Chickpea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12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Rajasthan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Sesame-Wheat/Green gram/Barley 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527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Tamil Nadu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Rice/Groundnut-Sesame, Sesame-Black gram, Sesame-Rabi Sorghum, Sesame-Green gram,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Cowpea-Sesame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640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Uttar Pradesh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 (Early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)-Chickpea/Rapeseed 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&amp; Mustard/Lentil/Pea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640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West Bengal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Potato-Sesame (Late Jan./Early Feb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Rice 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Sesame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STATEWISE INTER-CROPPING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914400"/>
          <a:ext cx="8915400" cy="59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6781800"/>
              </a:tblGrid>
              <a:tr h="457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</a:t>
                      </a:r>
                      <a:endParaRPr lang="en-US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Intercropping </a:t>
                      </a:r>
                      <a:r>
                        <a:rPr lang="en-IN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System</a:t>
                      </a:r>
                      <a:endParaRPr lang="en-US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120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Gujarat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Sesame+Groundnut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Urd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bean (3:3)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Sesame+Pearlmillet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Cotton (3:1)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5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Karnataka</a:t>
                      </a:r>
                      <a:endParaRPr lang="en-US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Sesame+Groundnut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(1:4)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120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Madhya Pradesh</a:t>
                      </a:r>
                      <a:endParaRPr lang="en-US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Sesame+Green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gram / Black gram (2:2 or 3:3)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Sesame+Soybean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(2:1 or 2:2)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5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Maharastra</a:t>
                      </a:r>
                      <a:endParaRPr lang="en-US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Sesame+Pearlmillet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Black gram (3:1)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120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Odisha</a:t>
                      </a:r>
                      <a:endParaRPr lang="en-US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 Summer Groundnut (2:3)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Sesame+Green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gram/Black gram (2:2)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5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Rajasthan</a:t>
                      </a:r>
                      <a:endParaRPr lang="en-US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Sesame+Pearlmillet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/ </a:t>
                      </a: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Mothbean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(1:1)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120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Tamil Nadu</a:t>
                      </a:r>
                      <a:endParaRPr lang="en-US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Sesame+Green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gram / Black gram (3:3)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Sesame+Pigeonpea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(3:1), </a:t>
                      </a: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Sesame+Groundnut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(2:4)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5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Uttar Pradesh</a:t>
                      </a:r>
                      <a:endParaRPr lang="en-US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Sesame+Green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gram (1:1), Sesame+ </a:t>
                      </a:r>
                      <a:r>
                        <a:rPr lang="en-IN" sz="2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Pigeonpea</a:t>
                      </a: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(3:1)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5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West Bengal</a:t>
                      </a:r>
                      <a:endParaRPr lang="en-US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Sesame+ Groundnut (1:3 or 2:2)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BOTANICAL DESCRIPTION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57912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Family               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Pedaliaceae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Common name 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Gingeli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Scientific name 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Sesamum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indicum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Origin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Probably of  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African origin</a:t>
            </a:r>
          </a:p>
        </p:txBody>
      </p:sp>
      <p:pic>
        <p:nvPicPr>
          <p:cNvPr id="5" name="Content Placeholder 4" descr="sesamefinal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828800"/>
            <a:ext cx="3200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VARIETIES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685795"/>
          <a:ext cx="8686800" cy="5897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892"/>
                <a:gridCol w="3638062"/>
                <a:gridCol w="2969846"/>
              </a:tblGrid>
              <a:tr h="631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Variety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Seed Colour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121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Gujarat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Guj</a:t>
                      </a:r>
                      <a:r>
                        <a:rPr lang="en-IN" sz="2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Til-1,  2, 3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White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1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Guj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en-IN" sz="2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Til-10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Black seed</a:t>
                      </a:r>
                      <a:endParaRPr lang="en-US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02429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Madhya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Pradesh 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TKG-21,  22,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55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306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308  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and JTS – 8 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White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7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PKDS-11,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12 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Dark brown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5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PKDS-8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Bold black seeded 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726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Rajasthan</a:t>
                      </a:r>
                      <a:endParaRPr lang="en-US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RT-46,</a:t>
                      </a:r>
                      <a:r>
                        <a:rPr lang="en-IN" sz="2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125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127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346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351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White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1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RT-54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Light brown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882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Maharashtra</a:t>
                      </a:r>
                      <a:endParaRPr lang="en-US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AKT-64 , AKT-101,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JLT-408,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PKVNT-11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White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726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Uttar Pradesh</a:t>
                      </a:r>
                      <a:endParaRPr lang="en-US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T-78, 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Sekhar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White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VARIETIES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199"/>
          <a:ext cx="8686800" cy="601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276600"/>
                <a:gridCol w="3124200"/>
              </a:tblGrid>
              <a:tr h="498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Variety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Seed Colour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324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Tamil Nadu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TSS-6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White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03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Co-1,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Paiyur-1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VRI-1, VRI-2, TMV-7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Black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and 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Brown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324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West Bengal</a:t>
                      </a:r>
                      <a:endParaRPr lang="en-US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Rama, </a:t>
                      </a:r>
                      <a:r>
                        <a:rPr lang="en-IN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2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Savitri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Brown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3248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Odisha</a:t>
                      </a:r>
                      <a:endParaRPr lang="en-US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Nirmala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Shubhra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White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3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Prachi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Amrit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Brown / Black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23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Smarak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Golden yellow and bold seed 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239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Andhra </a:t>
                      </a:r>
                      <a:endParaRPr lang="en-US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Pradesh</a:t>
                      </a:r>
                      <a:endParaRPr lang="en-US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Varaha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Gautama, </a:t>
                      </a:r>
                      <a:r>
                        <a:rPr lang="en-IN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Chandana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Brown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3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Swetha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Til</a:t>
                      </a: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IN" sz="2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Hima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White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324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Karnataka</a:t>
                      </a:r>
                      <a:endParaRPr lang="en-US" sz="2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DS-1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Dark brown seed 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3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DSS-9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White bold seed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Soil: </a:t>
            </a:r>
          </a:p>
          <a:p>
            <a:pPr algn="just"/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Sesame can be grown on a wide range of soils but well drained light to medium textured soils are preferred. The optimum pH range is 5.5 to 8.0, acidic or alkaline soils are not suitable</a:t>
            </a:r>
          </a:p>
          <a:p>
            <a:pPr algn="just"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Seed rate: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A seed rate of 5 kg/ha is adequate to achieve the required plant population</a:t>
            </a:r>
          </a:p>
          <a:p>
            <a:pPr algn="just"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Sowing method: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To facilitate easy seeding and even distribution seed is mixed with either sand or dry soil or well sieved farm yard manure in 1:20 ratio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PACKAGE AND PRACTICES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599" y="762000"/>
          <a:ext cx="8686802" cy="5960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663"/>
                <a:gridCol w="1484923"/>
                <a:gridCol w="3786554"/>
                <a:gridCol w="1707662"/>
              </a:tblGrid>
              <a:tr h="806658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Sowing Time and Spacing: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759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Season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Sowing time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Spacing (cm)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405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Andhra 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Pradesh/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Coastal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Telangana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Summer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fortnight of May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fortnight of January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fortnight of 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July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10-15</a:t>
                      </a:r>
                    </a:p>
                  </a:txBody>
                  <a:tcPr marL="68580" marR="68580" marT="0" marB="0"/>
                </a:tc>
              </a:tr>
              <a:tr h="9250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July-August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10-15</a:t>
                      </a:r>
                    </a:p>
                  </a:txBody>
                  <a:tcPr marL="68580" marR="68580" marT="0" marB="0"/>
                </a:tc>
              </a:tr>
              <a:tr h="13121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Bihar/ Jharkhand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July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066799"/>
          <a:ext cx="8686800" cy="5562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  <a:gridCol w="2857500"/>
                <a:gridCol w="2171700"/>
              </a:tblGrid>
              <a:tr h="57000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Sowing Time and Spacing: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2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Season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Sowing time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Spacing (cm)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071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Gujarat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Semi-</a:t>
                      </a:r>
                      <a:r>
                        <a:rPr lang="en-US" sz="2400" b="1" i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rabi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Summer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Last week of June to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fortnight of July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Mid September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January-February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x 10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10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x 15</a:t>
                      </a:r>
                    </a:p>
                  </a:txBody>
                  <a:tcPr marL="68580" marR="68580" marT="0" marB="0"/>
                </a:tc>
              </a:tr>
              <a:tr h="162900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Karnataka 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North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South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Early </a:t>
                      </a: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r>
                        <a:rPr lang="en-US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June-July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April-May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</a:txBody>
                  <a:tcPr marL="68580" marR="68580" marT="0" marB="0"/>
                </a:tc>
              </a:tr>
              <a:tr h="9535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Kerala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Summer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August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December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10-15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838201"/>
          <a:ext cx="86868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00200"/>
                <a:gridCol w="2857500"/>
                <a:gridCol w="2171700"/>
              </a:tblGrid>
              <a:tr h="62274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Sowing Time and Spacing: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49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Season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Sowing time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Spacing (cm)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3894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Madhya Pradesh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/Chhattisgarh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Semi-</a:t>
                      </a: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rabi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Summer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First week of July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Late August-Early September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to last week of February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10-15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15</a:t>
                      </a:r>
                    </a:p>
                  </a:txBody>
                  <a:tcPr marL="68580" marR="68580" marT="0" marB="0"/>
                </a:tc>
              </a:tr>
              <a:tr h="15511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Maharashtra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Semi-</a:t>
                      </a:r>
                      <a:r>
                        <a:rPr lang="en-US" sz="2400" b="1" i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rabi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Summer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fortnight of June to July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Early September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February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15</a:t>
                      </a:r>
                    </a:p>
                  </a:txBody>
                  <a:tcPr marL="68580" marR="68580" marT="0" marB="0"/>
                </a:tc>
              </a:tr>
              <a:tr h="11633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Odisha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Rabi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Summer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June-July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September-October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February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609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685801"/>
          <a:ext cx="8991600" cy="6133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447800"/>
                <a:gridCol w="3352800"/>
                <a:gridCol w="2057400"/>
              </a:tblGrid>
              <a:tr h="446546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Sowing Time and Spacing:</a:t>
                      </a:r>
                      <a:endParaRPr lang="en-US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440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</a:t>
                      </a:r>
                      <a:endParaRPr lang="en-US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Season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Sowing </a:t>
                      </a:r>
                      <a:r>
                        <a:rPr lang="en-US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Time</a:t>
                      </a:r>
                      <a:endParaRPr lang="en-US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Spacing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(cm)</a:t>
                      </a:r>
                    </a:p>
                  </a:txBody>
                  <a:tcPr marL="68580" marR="68580" marT="0" marB="0"/>
                </a:tc>
              </a:tr>
              <a:tr h="69087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Punjab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 Haryana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fortnight of July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10-15</a:t>
                      </a:r>
                    </a:p>
                  </a:txBody>
                  <a:tcPr marL="68580" marR="68580" marT="0" marB="0"/>
                </a:tc>
              </a:tr>
              <a:tr h="4949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Rajasthan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Late June-Early July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</a:txBody>
                  <a:tcPr marL="68580" marR="68580" marT="0" marB="0"/>
                </a:tc>
              </a:tr>
              <a:tr h="20726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Tamil Nadu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i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Rabi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Summer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fortnight of May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 Second fortnight of June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November-December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fortnight of 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January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 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March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22.5 x 22.5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22.5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 22.5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10</a:t>
                      </a:r>
                    </a:p>
                  </a:txBody>
                  <a:tcPr marL="68580" marR="68580" marT="0" marB="0"/>
                </a:tc>
              </a:tr>
              <a:tr h="9939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Uttar Pradesh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&amp; </a:t>
                      </a:r>
                      <a:r>
                        <a:rPr lang="en-US" sz="2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Uttarakhand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Second fortnight of July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30-45 x 15</a:t>
                      </a:r>
                    </a:p>
                  </a:txBody>
                  <a:tcPr marL="68580" marR="68580" marT="0" marB="0"/>
                </a:tc>
              </a:tr>
              <a:tr h="62488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West Bengal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Summer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February-March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x 15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algn="just"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Seed Treatment:</a:t>
            </a:r>
          </a:p>
          <a:p>
            <a:pPr algn="just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prevention of seed borne diseases, use seed treated with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Bavistin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2.0 g/kg seed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Wherever bacterial leaf spot disease is a problem, soak the seed for 30 minutes in 0.025% solution of Agrimycin-100 prior to seeding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9916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" y="716051"/>
          <a:ext cx="9143999" cy="6218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399"/>
                <a:gridCol w="2057400"/>
                <a:gridCol w="4648200"/>
              </a:tblGrid>
              <a:tr h="424302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Manure and Fertilizer: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0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State/ Situation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Recommended 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dose of 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N:P:K (kg/ha)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Specific recommendation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9106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Andhra Pradesh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Coastal region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Telangana</a:t>
                      </a:r>
                      <a:endParaRPr lang="en-US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40-40-20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30-30-20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9106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Gujarat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Kharif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Semi-</a:t>
                      </a:r>
                      <a:r>
                        <a:rPr lang="en-US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rabi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30-25-0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25-25-0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Apply </a:t>
                      </a:r>
                      <a:r>
                        <a:rPr lang="en-US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sulphur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@ 20-40 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kg/ha. </a:t>
                      </a:r>
                    </a:p>
                  </a:txBody>
                  <a:tcPr marL="68580" marR="68580" marT="0" marB="0"/>
                </a:tc>
              </a:tr>
              <a:tr h="82054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37.5-25-25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Half N + full P</a:t>
                      </a:r>
                      <a:r>
                        <a:rPr lang="en-US" sz="23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  <a:r>
                        <a:rPr lang="en-US" sz="23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en-US" sz="2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and K</a:t>
                      </a:r>
                      <a:r>
                        <a:rPr lang="en-US" sz="23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 as basal, remaining half N at 30-35 DAS.</a:t>
                      </a:r>
                    </a:p>
                  </a:txBody>
                  <a:tcPr marL="68580" marR="68580" marT="0" marB="0"/>
                </a:tc>
              </a:tr>
              <a:tr h="17704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Madhya Pradesh </a:t>
                      </a: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/Chhattisgarh</a:t>
                      </a: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Rainfed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Summer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40-30-20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60-40-20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Apply 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kg/ha zinc </a:t>
                      </a:r>
                      <a:r>
                        <a:rPr lang="en-US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sulphate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once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three years in zinc deficient soils.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88392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514600"/>
                <a:gridCol w="4419600"/>
              </a:tblGrid>
              <a:tr h="616768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Manure and Fertilizer: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745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State/ </a:t>
                      </a:r>
                      <a:r>
                        <a:rPr lang="en-US" sz="2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Situation</a:t>
                      </a: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Recommended </a:t>
                      </a: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dose of </a:t>
                      </a: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N:P:K (kg/ha)</a:t>
                      </a: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Specific recommendation</a:t>
                      </a: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687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Maharashtra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50-0-0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Half N at 3 weeks after sowing and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remaining half 6 weeks thereafter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65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Odisha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30-20-30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19384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Rajasthan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Heavy soils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Light 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soils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20-20-0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40-25-0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For areas with less than 350 mm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rainfall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For areas with more than 350mm </a:t>
                      </a: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rainfall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SEASON AND CLIMATE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Season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i="1" dirty="0" err="1" smtClean="0">
                <a:latin typeface="Times New Roman" pitchFamily="18" charset="0"/>
                <a:cs typeface="Times New Roman" pitchFamily="18" charset="0"/>
              </a:rPr>
              <a:t>Kharif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arid and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semi-arid tropics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and </a:t>
            </a:r>
            <a:r>
              <a:rPr lang="en-IN" i="1" dirty="0" err="1" smtClean="0">
                <a:latin typeface="Times New Roman" pitchFamily="18" charset="0"/>
                <a:cs typeface="Times New Roman" pitchFamily="18" charset="0"/>
              </a:rPr>
              <a:t>rabi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/summer</a:t>
            </a:r>
          </a:p>
          <a:p>
            <a:pPr algn="just">
              <a:buNone/>
            </a:pP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cooler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areas</a:t>
            </a:r>
          </a:p>
          <a:p>
            <a:pPr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Climate              :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Semi arid climate of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Western India, Central, 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			        Eastern and Southern part of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India including lower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Himalayas</a:t>
            </a:r>
          </a:p>
          <a:p>
            <a:pPr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800" cy="571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55982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Manure and Fertilizer: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64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State/ Situation</a:t>
                      </a: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Recommended </a:t>
                      </a: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dose of </a:t>
                      </a: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N:P:K (kg/ha)</a:t>
                      </a: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Specific recommendation</a:t>
                      </a:r>
                      <a:endParaRPr lang="en-US" sz="2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4534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Tamil Nadu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Irrigated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Rainfed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35-23-23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25-15-15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Apply full dose of N, P</a:t>
                      </a:r>
                      <a:r>
                        <a:rPr lang="en-US" sz="24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  <a:r>
                        <a:rPr lang="en-US" sz="24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K</a:t>
                      </a:r>
                      <a:r>
                        <a:rPr lang="en-US" sz="2400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 as basal.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Seed may be treated with </a:t>
                      </a:r>
                      <a:r>
                        <a:rPr lang="en-US" sz="24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Azospirillum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77813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Uttar Pradesh</a:t>
                      </a: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/Uttarakhand</a:t>
                      </a: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20-10-0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116720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West Bengal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Irrigated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Rainfed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50-25-25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25-13-13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 fertilizer if sown after potato.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Weeding and Inter-culture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crop is very sensitive to weed competition during the first 20-25 days. Two weeding, one after 15-20 days of sowing and other at 30-35 days after sowing are required to keep the field weed free and to make moisture and nutrients available to the crop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Irrigation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good seed filling and yield, irrigations at flower initiation and capsule formation are essentially required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1" y="685801"/>
          <a:ext cx="8991600" cy="6010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1600200"/>
                <a:gridCol w="1600200"/>
                <a:gridCol w="1295400"/>
                <a:gridCol w="3048001"/>
              </a:tblGrid>
              <a:tr h="347918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Crop Protection: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567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Insect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Nature of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damage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Stage when crop is damaged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Period of pest activity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Integrated management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389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Leaf Roller and Capsule Borer (</a:t>
                      </a:r>
                      <a:r>
                        <a:rPr lang="en-IN" sz="19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Antigastra</a:t>
                      </a:r>
                      <a:r>
                        <a:rPr lang="en-IN" sz="19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9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catalaunalis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Dup.)</a:t>
                      </a:r>
                      <a:endParaRPr lang="en-US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 early stage of crop, caterpillars feed on tender leaves and remain inside the leaf web.  </a:t>
                      </a:r>
                      <a:endParaRPr lang="en-US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The first attack of the pest starts when the crop is </a:t>
                      </a:r>
                      <a:r>
                        <a:rPr lang="en-IN" sz="1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about 15 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days </a:t>
                      </a:r>
                      <a:r>
                        <a:rPr lang="en-IN" sz="1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old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July to September</a:t>
                      </a:r>
                      <a:endParaRPr lang="en-US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Crop rotation is effective in reducing pest population</a:t>
                      </a:r>
                      <a:r>
                        <a:rPr lang="en-IN" sz="1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Birds 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eat the Caterpillars</a:t>
                      </a:r>
                      <a:r>
                        <a:rPr lang="en-IN" sz="1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Apply </a:t>
                      </a:r>
                      <a:r>
                        <a:rPr lang="en-IN" sz="19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Phorate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10 G@10 kg </a:t>
                      </a:r>
                      <a:r>
                        <a:rPr lang="en-IN" sz="19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a.i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/ha as basal application.</a:t>
                      </a:r>
                      <a:endParaRPr lang="en-US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Two sprays of </a:t>
                      </a:r>
                      <a:r>
                        <a:rPr lang="en-IN" sz="19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Endosulfan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0.07% or </a:t>
                      </a:r>
                      <a:r>
                        <a:rPr lang="en-IN" sz="19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Monocrotophos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0.05% or </a:t>
                      </a:r>
                      <a:r>
                        <a:rPr lang="en-IN" sz="19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Quinalphos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0.05%, at 30 and 45 days after </a:t>
                      </a:r>
                      <a:r>
                        <a:rPr lang="en-IN" sz="19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sowing. Two 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rounds of dusting with </a:t>
                      </a:r>
                      <a:r>
                        <a:rPr lang="en-IN" sz="19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Phosalone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4%, </a:t>
                      </a:r>
                      <a:r>
                        <a:rPr lang="en-IN" sz="19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Malathion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5%  </a:t>
                      </a:r>
                      <a:r>
                        <a:rPr lang="en-IN" sz="19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Endosulfan</a:t>
                      </a:r>
                      <a:r>
                        <a:rPr lang="en-IN" sz="19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4% dusts 25 kg/ha at 30 and 45 days after sowing.</a:t>
                      </a:r>
                      <a:endParaRPr lang="en-US" sz="19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01"/>
          <a:ext cx="8991600" cy="6731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981200"/>
                <a:gridCol w="2057400"/>
                <a:gridCol w="1554480"/>
                <a:gridCol w="1798320"/>
              </a:tblGrid>
              <a:tr h="30479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Crop Protection: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62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Insect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Nature of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damage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Stage when crop is damaged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Period of pest activity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Integrated management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24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Gall </a:t>
                      </a:r>
                      <a:r>
                        <a:rPr lang="en-IN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Fly </a:t>
                      </a:r>
                      <a:r>
                        <a:rPr lang="en-IN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Asphondylia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sesami</a:t>
                      </a:r>
                      <a:r>
                        <a:rPr lang="en-IN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Folt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.)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Maggots feed inside the floral bud leading to formation of gall like structure and do not develop into flower/ capsule. 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At the time of bud initiation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Sept. to Nov.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Spray crop at bud initiation stage with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Dimethoate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0.03% or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Endosulfan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0.07%.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040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Bud </a:t>
                      </a:r>
                      <a:r>
                        <a:rPr lang="da-DK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Fly </a:t>
                      </a:r>
                      <a:r>
                        <a:rPr lang="da-DK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da-DK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Dasynura sesami</a:t>
                      </a:r>
                      <a:r>
                        <a:rPr lang="da-DK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G&amp;P)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Maggots feed inside the floral bud leading to formation of gall like structure.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At the time of bud initiation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Sept to Oct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As in the case of gall fly.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Use tolerant varieties like MT-75 and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Shekhar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161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Sesame Leaf Hopper (</a:t>
                      </a:r>
                      <a:r>
                        <a:rPr lang="en-IN" sz="18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Orosius albicinctus </a:t>
                      </a:r>
                      <a:r>
                        <a:rPr lang="en-IN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Dist</a:t>
                      </a:r>
                      <a:r>
                        <a:rPr lang="en-IN" sz="18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en-IN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Nymph &amp; adults suck sap of tender parts of plants. 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From vegetative to capsule stage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July to end of September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As in the case of gall fly.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14401"/>
          <a:ext cx="8839200" cy="5874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371600"/>
                <a:gridCol w="1371600"/>
                <a:gridCol w="2895600"/>
              </a:tblGrid>
              <a:tr h="44065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Crop Protection: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3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Insect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Nature of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damage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Stage when crop is damaged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Period of pest activity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Integrated management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7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Hawk 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Moth 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Acherontia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styx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W.)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Caterpillars feed on the leaves and defoliates the 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plant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Throughout the 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crop growth 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August to October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Deep ploughing exposes the pupae for birds. 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Collection and destruction of caterpillars. 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Two rounds of dusting with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Phosalone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4% or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Malathion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5% or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Endosulfan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4% dust  25 kg/ha, first at 30 DAS and second at 45 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DAS. 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704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Bihar Hairy Caterpillar (</a:t>
                      </a:r>
                      <a:r>
                        <a:rPr lang="en-IN" sz="16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Spilosoma obliqua)</a:t>
                      </a:r>
                      <a:endParaRPr lang="en-US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At early stages, larvae are gregarious 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feeders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Starting from vegetative stage till 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maturity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August to October</a:t>
                      </a:r>
                      <a:endParaRPr lang="en-US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Spray at the bud initiation stage with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Dimethoate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(0.03%) or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Endosulfan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(0.07%). 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Dusting with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Phosalone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4%,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Malathion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5% or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Endosulfan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4% @ 25 kg/ha at 30 &amp; 45 DAS.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066800"/>
          <a:ext cx="88392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828800"/>
                <a:gridCol w="2209800"/>
                <a:gridCol w="3352800"/>
              </a:tblGrid>
              <a:tr h="47494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Crop Protection: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54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Disease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Symptoms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Stage of crop when disease appears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Integrated management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30412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Phytophthora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light 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Phytophthora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nicotianae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var.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parasitica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IN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sp.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sesami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Initially water soaked spots appear on leaves &amp; stem. The spots brown in the beginning turn to black. In humid weather severity of disease increases &amp; causes death of plant with blighted appearance.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Seedling to flowering stage.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Summer deep ploughing.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Improve drainage.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Two years crop rotation.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Use disease free seed.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Intercropping, sesame + pearl millet (3:1) 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Use tolerant varieties 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viz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TKG-21, TKG-22, TKG-55, JTS-8, AKT-64. 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304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Seed treatment before sowing with 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approx 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35SD (0.3%) or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Ridomil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MZ (0.25%)  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Trichoderma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harzianum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or 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T.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viride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or 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Bacillus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subtilis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(0.4%).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Spray 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three 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times with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Ridomil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MZ (0.25%) or Copper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oxychloride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(0.25%) at an interval of 10 days from the initiation of disease.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14399"/>
          <a:ext cx="9144000" cy="599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981200"/>
                <a:gridCol w="2057400"/>
                <a:gridCol w="3276600"/>
              </a:tblGrid>
              <a:tr h="469152">
                <a:tc gridSpan="4"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Crop Protection: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1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Disease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Symptoms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Stage of crop when disease appears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Integrated management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916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Stem and Root </a:t>
                      </a:r>
                      <a:r>
                        <a:rPr lang="en-IN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Rot 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Macrophomina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phaseolina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Rhizoctonia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bataticola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Disease appears on root and stem. The affected plants show wilting. 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Seedling to maturity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Two years crop rotation.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Summer deep ploughing.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Use disease free seed.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Follow intercropping sesame +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mothbean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1:1 or 2:1 ratio.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Use tolerant varieties 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viz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RT-46, RT-54, RT-103, RT-125, RT-127, TKG-55, JTS-8, MT-75,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Nirmala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Treat the seed with 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T.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viride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or 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T.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harzianum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or Bacillus </a:t>
                      </a:r>
                      <a:r>
                        <a:rPr lang="en-IN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subtilis</a:t>
                      </a:r>
                      <a:r>
                        <a:rPr lang="en-IN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(0.4%) or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Thiram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75 SD (0.2%) +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Bavistin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(0.1%) or </a:t>
                      </a:r>
                      <a:r>
                        <a:rPr lang="en-IN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Thiram</a:t>
                      </a: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75 SD (0.3%).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Uproot and destroy the infected plants.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Irrigate field to avoid stress condition.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868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057400"/>
                <a:gridCol w="1828800"/>
                <a:gridCol w="3048000"/>
              </a:tblGrid>
              <a:tr h="438411">
                <a:tc gridSpan="4"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Crop Protection: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94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Disease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Symptoms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Stage of crop when disease appears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Integrated management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2795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Bacterial Blight  (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Xanthomonas</a:t>
                      </a:r>
                      <a:r>
                        <a:rPr lang="en-IN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campestris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pv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sesami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Water soaked, small and irregular spots are formed on the leaves, which later increase in number and turn brown, under favourable conditions. 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Spots appear from 4-leaf stage of the crop and continue till maturity.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Seed treatment with hot water at 52</a:t>
                      </a:r>
                      <a:r>
                        <a:rPr lang="en-IN" sz="1800" b="1" baseline="30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 for 10 min.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Foliar spray of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Streptocycline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or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Plantomycin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(500ppm) as soon as symptoms are noticed. Continue 2 more sprays at 15 days interval if necessary. Destruction of weed </a:t>
                      </a:r>
                      <a:r>
                        <a:rPr lang="en-IN" sz="1800" b="1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Acanthospermum</a:t>
                      </a:r>
                      <a:r>
                        <a:rPr lang="en-IN" sz="18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hispidum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091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Bacterial Leaf </a:t>
                      </a:r>
                      <a:r>
                        <a:rPr lang="en-IN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Spot </a:t>
                      </a:r>
                      <a:r>
                        <a:rPr lang="en-IN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(Pseudomonas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syringae</a:t>
                      </a:r>
                      <a:r>
                        <a:rPr lang="en-IN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pv</a:t>
                      </a:r>
                      <a:r>
                        <a:rPr lang="en-IN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sesami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Small angular light brown to brown spots confined to veins with dark margins. 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From 4-6 leaf stage of crop.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As in case of Bacterial Blight.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90601"/>
          <a:ext cx="8839200" cy="594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828800"/>
                <a:gridCol w="1752600"/>
                <a:gridCol w="3886200"/>
              </a:tblGrid>
              <a:tr h="409864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Crop Protection: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30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Disease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Symptoms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Stage </a:t>
                      </a: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of crop when disease appears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Integrated management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525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7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Cercospora</a:t>
                      </a:r>
                      <a:r>
                        <a:rPr lang="it-IT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Leaf </a:t>
                      </a:r>
                      <a:r>
                        <a:rPr lang="it-IT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Spot </a:t>
                      </a:r>
                      <a:r>
                        <a:rPr lang="it-IT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it-IT" sz="17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Cercospora sesami</a:t>
                      </a:r>
                      <a:r>
                        <a:rPr lang="it-IT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it-IT" sz="17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C.</a:t>
                      </a:r>
                      <a:r>
                        <a:rPr lang="it-IT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it-IT" sz="17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sesamicola)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Disease appears as small, angular brown leaf spots of 3 mm diameter with gray </a:t>
                      </a:r>
                      <a:r>
                        <a:rPr lang="en-IN" sz="17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center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&amp; dark margin delimited by veins. 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4-6 leaf stage of the crop and </a:t>
                      </a:r>
                      <a:r>
                        <a:rPr lang="en-IN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continues 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till maturity.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Early planting i.e. immediately after onset of monsoon.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Follow intercropping of Sesame + </a:t>
                      </a:r>
                      <a:r>
                        <a:rPr lang="en-IN" sz="17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Pearlmillet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(3:1).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Treat the seed with </a:t>
                      </a:r>
                      <a:r>
                        <a:rPr lang="en-IN" sz="17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Thiram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(0.2%) + </a:t>
                      </a:r>
                      <a:r>
                        <a:rPr lang="en-IN" sz="17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Bavistin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(0.1%).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Use resistant variety TKG-21.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Three sprays of </a:t>
                      </a:r>
                      <a:r>
                        <a:rPr lang="en-IN" sz="17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Dithane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M-45 (0.25%) or </a:t>
                      </a:r>
                      <a:r>
                        <a:rPr lang="en-IN" sz="17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Topsin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M (0.1%) at 15 days interval.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695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7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Alternaria</a:t>
                      </a:r>
                      <a:r>
                        <a:rPr lang="it-IT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Leaf </a:t>
                      </a:r>
                      <a:r>
                        <a:rPr lang="it-IT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Spot </a:t>
                      </a:r>
                      <a:r>
                        <a:rPr lang="it-IT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it-IT" sz="17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Alternaria sesami)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Spots on leaves are brown circular to irregular in shape and often have concentric rings. 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Spots  </a:t>
                      </a:r>
                      <a:r>
                        <a:rPr lang="en-IN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appear 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at </a:t>
                      </a:r>
                      <a:r>
                        <a:rPr lang="en-IN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about 1 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month crop age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Use tolerant varieties </a:t>
                      </a:r>
                      <a:r>
                        <a:rPr lang="en-IN" sz="17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viz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TC-25, RT-46, RT-54, JTS-8, </a:t>
                      </a:r>
                      <a:r>
                        <a:rPr lang="en-IN" sz="17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Sekhar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en-IN" sz="17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Usha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TSS-6, </a:t>
                      </a:r>
                      <a:r>
                        <a:rPr lang="en-IN" sz="17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Nirmala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RT-125.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Spray </a:t>
                      </a:r>
                      <a:r>
                        <a:rPr lang="en-IN" sz="17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Dithane</a:t>
                      </a:r>
                      <a:r>
                        <a:rPr lang="en-IN" sz="17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7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M-45 (0.2%) at 15 days interval when disease appears.</a:t>
                      </a:r>
                      <a:endParaRPr lang="en-US" sz="17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PACKAGE AND PRACTICES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90600"/>
          <a:ext cx="87630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828800"/>
                <a:gridCol w="1600200"/>
                <a:gridCol w="3733800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Crop Protection: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Disease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Symptoms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Stage of crop when disease appears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Integrated management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Powdery Mildew (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Oidium</a:t>
                      </a:r>
                      <a:r>
                        <a:rPr lang="en-IN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sp, 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Sphaerotheca</a:t>
                      </a:r>
                      <a:r>
                        <a:rPr lang="en-IN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., </a:t>
                      </a:r>
                      <a:r>
                        <a:rPr lang="en-IN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Leveillul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sp.)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Small cottony spot appears on the infected leaves.  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 days to maturity.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Early planting i.e. immediately after onset of monsoon.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Use resistant varieties </a:t>
                      </a:r>
                      <a:r>
                        <a:rPr lang="en-IN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viz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Swetha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RT-127, MT-75.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Foliar spray (2-3 times) of </a:t>
                      </a:r>
                      <a:r>
                        <a:rPr lang="en-IN" sz="1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wettable</a:t>
                      </a:r>
                      <a:r>
                        <a:rPr lang="en-IN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sulphur (0.2%) or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Bavistin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(0.1%) or Tilt (0.1%) at 10 days interval.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Phyllody (Phytoplasma)</a:t>
                      </a:r>
                      <a:endParaRPr lang="en-US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All floral parts are transformed into green leafy structures. Such plants generally do not bear capsules.  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Flowering stage.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Rogue out diseased plants.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Use intercropping, sesame +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</a:t>
                      </a:r>
                      <a:r>
                        <a:rPr lang="en-IN" sz="1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igeonpea</a:t>
                      </a:r>
                      <a:r>
                        <a:rPr lang="en-IN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(1:1).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Use tolerant varieties </a:t>
                      </a:r>
                      <a:r>
                        <a:rPr lang="en-IN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viz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JT-21,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Swetha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Rama,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Shekhar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Soil application of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Phorate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10 G </a:t>
                      </a:r>
                      <a:r>
                        <a:rPr lang="en-IN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@ 5 kg/ha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Three sprays of </a:t>
                      </a:r>
                      <a:r>
                        <a:rPr lang="en-IN" sz="18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Dimethoate</a:t>
                      </a:r>
                      <a:r>
                        <a:rPr lang="en-IN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(0.3%) at 30, 40 and 60 days after sowing.</a:t>
                      </a:r>
                      <a:endParaRPr lang="en-US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GLOBAL SCENARIO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458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HARVESTING AND THRESHING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best time of harvesting is when the leaves turn yellow and start drooping and the bottom capsules are lemon yellow</a:t>
            </a:r>
          </a:p>
          <a:p>
            <a:pPr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Delay in harvesting may result in shattering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NUTRITIVE VALUE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9436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IN" sz="3400" b="1" dirty="0" smtClean="0">
                <a:latin typeface="Times New Roman" pitchFamily="18" charset="0"/>
                <a:cs typeface="Times New Roman" pitchFamily="18" charset="0"/>
              </a:rPr>
              <a:t>According to Hindu mythology and beliefs, sesame seeds and oil are considered as symbol of immortality and most auspicious</a:t>
            </a:r>
          </a:p>
          <a:p>
            <a:pPr algn="just">
              <a:lnSpc>
                <a:spcPct val="120000"/>
              </a:lnSpc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Sesame seeds are a very good source of copper, magnesium and calcium</a:t>
            </a:r>
          </a:p>
          <a:p>
            <a:pPr algn="just">
              <a:lnSpc>
                <a:spcPct val="120000"/>
              </a:lnSpc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Sesame flour has high protein, high levels of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methionine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and tryptophan, essential amino acids</a:t>
            </a:r>
          </a:p>
          <a:p>
            <a:pPr algn="just">
              <a:lnSpc>
                <a:spcPct val="120000"/>
              </a:lnSpc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Sesame oil is considered to be one of the most healthy cooking oils due to rich source of oleic (40-50%) and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linoleic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(35-45%) fatty acids</a:t>
            </a:r>
          </a:p>
          <a:p>
            <a:pPr algn="just">
              <a:lnSpc>
                <a:spcPct val="120000"/>
              </a:lnSpc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Sesame seeds are used in large number of confectionary products and sweets in addition to industrial,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nutraceutical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and pharmaceutical uses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MARKETING &amp; EXPORT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Sesame is covered under Minimum Support Price (MSP) scheme of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Government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Among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oilseeds, sesame occupies 2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position after groundnut as far as exports of oilseeds are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concerned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than 40% of the sesame seeds produced in India are exported every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year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export price of Rs. 125.47 per kg as against the MSP of Rs. 46.00 per kg during 2014-15 indicates vast difference between the domestic price fixed by the government and export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SEED PRODUCTION, EXPORT AND IMPORT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144000" cy="535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168400"/>
                <a:gridCol w="1066800"/>
                <a:gridCol w="838200"/>
                <a:gridCol w="1143000"/>
                <a:gridCol w="914400"/>
                <a:gridCol w="914400"/>
                <a:gridCol w="1066800"/>
              </a:tblGrid>
              <a:tr h="482027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Year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Prod-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uction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lakh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tonnes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Export 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Import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MSP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(Rs/kg) 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4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Quantity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lakh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tonnes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Value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(Rs. in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crore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Price (Rs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Quantity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lakh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tonnes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Value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(Rs. in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crore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Price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(Rs/kg)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2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2012-13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2880.85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298.60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42.00</a:t>
                      </a:r>
                    </a:p>
                  </a:txBody>
                  <a:tcPr marL="68580" marR="68580" marT="0" marB="0"/>
                </a:tc>
              </a:tr>
              <a:tr h="9582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3583.46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139.43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341.82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45.00</a:t>
                      </a:r>
                    </a:p>
                  </a:txBody>
                  <a:tcPr marL="68580" marR="68580" marT="0" marB="0"/>
                </a:tc>
              </a:tr>
              <a:tr h="9582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4717.77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125.47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334.17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46.00</a:t>
                      </a:r>
                    </a:p>
                  </a:txBody>
                  <a:tcPr marL="68580" marR="68580" marT="0" marB="0"/>
                </a:tc>
              </a:tr>
              <a:tr h="9582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22.28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9.32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11182.08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0.037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11.95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RESEARCHABLE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ISSUES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Evolving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varieties with high seed yield and oil content coupled with resistance to biotic and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abiotic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stresses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b="1" dirty="0">
                <a:latin typeface="Times New Roman" pitchFamily="18" charset="0"/>
                <a:cs typeface="Times New Roman" pitchFamily="18" charset="0"/>
              </a:rPr>
              <a:t>Development of bold white seeded varieties with low anti-nutritional factors (oxalic/</a:t>
            </a:r>
            <a:r>
              <a:rPr lang="en-IN" b="1" dirty="0" err="1">
                <a:latin typeface="Times New Roman" pitchFamily="18" charset="0"/>
                <a:cs typeface="Times New Roman" pitchFamily="18" charset="0"/>
              </a:rPr>
              <a:t>phytic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b="1" dirty="0">
                <a:latin typeface="Times New Roman" pitchFamily="18" charset="0"/>
                <a:cs typeface="Times New Roman" pitchFamily="18" charset="0"/>
              </a:rPr>
              <a:t>Development of sesame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hybrid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b="1" dirty="0">
                <a:latin typeface="Times New Roman" pitchFamily="18" charset="0"/>
                <a:cs typeface="Times New Roman" pitchFamily="18" charset="0"/>
              </a:rPr>
              <a:t>Development of short duration varieties for </a:t>
            </a:r>
            <a:r>
              <a:rPr lang="en-IN" b="1" i="1" dirty="0">
                <a:latin typeface="Times New Roman" pitchFamily="18" charset="0"/>
                <a:cs typeface="Times New Roman" pitchFamily="18" charset="0"/>
              </a:rPr>
              <a:t>Rabi/Summer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 seasons for rice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fallows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b="1" dirty="0">
                <a:latin typeface="Times New Roman" pitchFamily="18" charset="0"/>
                <a:cs typeface="Times New Roman" pitchFamily="18" charset="0"/>
              </a:rPr>
              <a:t>Development of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package of practices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for organic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sesame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b="1" dirty="0">
                <a:latin typeface="Times New Roman" pitchFamily="18" charset="0"/>
                <a:cs typeface="Times New Roman" pitchFamily="18" charset="0"/>
              </a:rPr>
              <a:t>Development of IPM modules for diseases and insect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pests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ISSUES / ACTIONABLE POINTS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ICAR/SAUs may develop varieties with high seed yield and oil content having resistance to biotic and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abiotic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streses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with low anti nutritional factor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Development of hybrids and short duration verities for rice fallow areas with organic package by ICAR/SAUs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Rajasthan, Uttar Pradesh,  Gujarat and Madhya Pradesh which have high area coverage but low productivity may make efforts for improving productivity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Sesame growing States may bridge the yield gap which has been found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up to 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200%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Focused efforts for higher export of white seeded organic sesame with better nutritive value and assured procurement 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286000"/>
            <a:ext cx="5791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Thanks</a:t>
            </a:r>
            <a:endParaRPr lang="en-US" sz="96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NATIONAL SCENARIO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Highest yield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China) :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1234 kg/ha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World average yield   :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535 kg/ha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Indian average yield   :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413 kg/ha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than 85% production of sesame comes from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West Bengal, Madhya Pradesh, Rajasthan, Uttar Pradesh,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Gujarat,  Andhra Pradesh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Telangana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AVERAGE AREA, PRODUCTION AND YIELD OF MAJOR SESAME GROWING STATES (2013-14 TO 2015-16)</a:t>
            </a:r>
            <a:endParaRPr lang="en-US" sz="2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" y="838199"/>
          <a:ext cx="9143999" cy="623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971"/>
                <a:gridCol w="2388973"/>
                <a:gridCol w="2490363"/>
                <a:gridCol w="1875692"/>
              </a:tblGrid>
              <a:tr h="7929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State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Area (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lakh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ha)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Production </a:t>
                      </a:r>
                      <a:endParaRPr lang="en-US" sz="2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lakh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tonnes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Yield (kg/ha)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Andhra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Pradesh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321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Assam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0.90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746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Chhattisgarh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0.18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0.65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Gujarat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1.94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0.97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493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Karnataka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Madhya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Pradesh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3.30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1.74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528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Maharashtra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0.60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Odisha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237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Rajasthan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3.52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285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Tamil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Nadu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0.56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0.35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Telangana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0.83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313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Uttar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Pradesh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3.87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0.91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West</a:t>
                      </a:r>
                      <a:r>
                        <a:rPr lang="en-US" sz="2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Bengal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2.22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2.11</a:t>
                      </a:r>
                      <a:endParaRPr lang="en-US" sz="2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951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All India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17.90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8.02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endParaRPr lang="en-US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AVERAGE AREA, PRODUCTION AND YIELD OF SESAME IN INDIA DURING 2013-14 TO 2015-16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YIELD GAP IN SESAME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FLDs on sesame organized during 2013-14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showed an average yield gap of 84% over national average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yield</a:t>
            </a:r>
          </a:p>
          <a:p>
            <a:pPr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Yield gap over state average yield was 58-209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just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West Bengal is the largest producer of sesame and has the highest state average yield of 939 kg/ha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685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POTENTIAL STATES AND DISTRICTS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685801"/>
          <a:ext cx="86106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684"/>
                <a:gridCol w="5322916"/>
              </a:tblGrid>
              <a:tr h="506617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Uttar Pradesh 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229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Avg. area  2011-2012 to 2013-14 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(`000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ha)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Jhansi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89.53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Hamirpur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37.97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Jalaun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35.33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Mahoba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28.80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Hardoi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20.47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Banda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16.33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Unnao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11.80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Lalitpur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11.67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Fatehpur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9.80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Sitapur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9.70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Shahjahanpur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7.97</a:t>
                      </a:r>
                    </a:p>
                  </a:txBody>
                  <a:tcPr marL="0" marR="0" marT="0" marB="0" anchor="b"/>
                </a:tc>
              </a:tr>
              <a:tr h="387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Sonbhadra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5.43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3423</Words>
  <Application>Microsoft Office PowerPoint</Application>
  <PresentationFormat>On-screen Show (4:3)</PresentationFormat>
  <Paragraphs>881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Slide 1</vt:lpstr>
      <vt:lpstr>BOTANICAL DESCRIPTION</vt:lpstr>
      <vt:lpstr>SEASON AND CLIMATE</vt:lpstr>
      <vt:lpstr>GLOBAL SCENARIO</vt:lpstr>
      <vt:lpstr>GLOBAL vs NATIONAL SCENARIO</vt:lpstr>
      <vt:lpstr>AVERAGE AREA, PRODUCTION AND YIELD OF MAJOR SESAME GROWING STATES (2013-14 TO 2015-16)</vt:lpstr>
      <vt:lpstr>AVERAGE AREA, PRODUCTION AND YIELD OF SESAME IN INDIA DURING 2013-14 TO 2015-16</vt:lpstr>
      <vt:lpstr>YIELD GAP IN SESAME</vt:lpstr>
      <vt:lpstr> POTENTIAL STATES AND DISTRICTS  </vt:lpstr>
      <vt:lpstr> POTENTIAL STATES AND DISTRICTS (contd) </vt:lpstr>
      <vt:lpstr> POTENTIAL STATES AND DISTRICTS (contd)  </vt:lpstr>
      <vt:lpstr> POTENTIAL STATES AND DISTRICTS (contd)  </vt:lpstr>
      <vt:lpstr> POTENTIAL STATES AND DISTRICTS (contd)  </vt:lpstr>
      <vt:lpstr> POTENTIAL STATES AND DISTRICTS (contd)  </vt:lpstr>
      <vt:lpstr> POTENTIAL STATES AND DISTRICTS (contd)  </vt:lpstr>
      <vt:lpstr> POTENTIAL STATES AND DISTRICTS (contd)  </vt:lpstr>
      <vt:lpstr>CROPPING SYSTEMS</vt:lpstr>
      <vt:lpstr>CROPPING SYSTEMS</vt:lpstr>
      <vt:lpstr>STATEWISE INTER-CROPPING</vt:lpstr>
      <vt:lpstr>VARIETIES </vt:lpstr>
      <vt:lpstr>VARIETIES </vt:lpstr>
      <vt:lpstr>PACKAGE AND PRACTICES </vt:lpstr>
      <vt:lpstr>PACKAGE AND PRACTICES (contd)</vt:lpstr>
      <vt:lpstr>PACKAGE AND PRACTICES (contd)</vt:lpstr>
      <vt:lpstr>PACKAGE AND PRACTICES (contd)</vt:lpstr>
      <vt:lpstr>PACKAGE AND PRACTICES (contd) </vt:lpstr>
      <vt:lpstr>PACKAGE AND PRACTICES (contd) </vt:lpstr>
      <vt:lpstr>PACKAGE AND PRACTICES (contd) </vt:lpstr>
      <vt:lpstr>PACKAGE AND PRACTICES (contd) </vt:lpstr>
      <vt:lpstr>PACKAGE AND PRACTICES (contd) </vt:lpstr>
      <vt:lpstr>PACKAGE AND PRACTICES (contd) </vt:lpstr>
      <vt:lpstr>PACKAGE AND PRACTICES (contd)</vt:lpstr>
      <vt:lpstr>PACKAGE AND PRACTICES (contd)</vt:lpstr>
      <vt:lpstr>PACKAGE AND PRACTICES (contd)</vt:lpstr>
      <vt:lpstr>PACKAGE AND PRACTICES (contd)</vt:lpstr>
      <vt:lpstr>PACKAGE AND PRACTICES (contd)</vt:lpstr>
      <vt:lpstr>PACKAGE AND PRACTICES (contd)</vt:lpstr>
      <vt:lpstr>PACKAGE AND PRACTICES (contd)</vt:lpstr>
      <vt:lpstr>PACKAGE AND PRACTICES (contd)</vt:lpstr>
      <vt:lpstr>HARVESTING AND THRESHING</vt:lpstr>
      <vt:lpstr>NUTRITIVE VALUE</vt:lpstr>
      <vt:lpstr>MARKETING &amp; EXPORT</vt:lpstr>
      <vt:lpstr>SEED PRODUCTION, EXPORT AND IMPORT</vt:lpstr>
      <vt:lpstr>RESEARCHABLE ISSUES</vt:lpstr>
      <vt:lpstr>ISSUES / ACTIONABLE POINTS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Sesame</dc:title>
  <dc:creator>de</dc:creator>
  <cp:lastModifiedBy>user</cp:lastModifiedBy>
  <cp:revision>193</cp:revision>
  <dcterms:created xsi:type="dcterms:W3CDTF">2016-12-30T08:50:19Z</dcterms:created>
  <dcterms:modified xsi:type="dcterms:W3CDTF">2017-03-03T09:56:42Z</dcterms:modified>
</cp:coreProperties>
</file>