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5" r:id="rId2"/>
    <p:sldId id="273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  <p:sldId id="266" r:id="rId16"/>
    <p:sldId id="271" r:id="rId17"/>
    <p:sldId id="267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363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%20J%20P%20Singh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54992825896762909"/>
          <c:h val="0.70517351997666744"/>
        </c:manualLayout>
      </c:layout>
      <c:lineChart>
        <c:grouping val="standard"/>
        <c:ser>
          <c:idx val="0"/>
          <c:order val="0"/>
          <c:tx>
            <c:strRef>
              <c:f>Sheet5!$B$7</c:f>
              <c:strCache>
                <c:ptCount val="1"/>
                <c:pt idx="0">
                  <c:v>Area in million ha</c:v>
                </c:pt>
              </c:strCache>
            </c:strRef>
          </c:tx>
          <c:cat>
            <c:strRef>
              <c:f>Sheet5!$A$8:$A$15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1970-71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Sheet5!$B$8:$B$15</c:f>
              <c:numCache>
                <c:formatCode>General</c:formatCode>
                <c:ptCount val="8"/>
                <c:pt idx="0">
                  <c:v>2.0699999999999998</c:v>
                </c:pt>
                <c:pt idx="1">
                  <c:v>2.88</c:v>
                </c:pt>
                <c:pt idx="2" formatCode="0.00">
                  <c:v>3.32</c:v>
                </c:pt>
                <c:pt idx="3" formatCode="0.00">
                  <c:v>4.1099999999999985</c:v>
                </c:pt>
                <c:pt idx="4" formatCode="0.00">
                  <c:v>5.78</c:v>
                </c:pt>
                <c:pt idx="5" formatCode="0.00">
                  <c:v>4.4800000000000004</c:v>
                </c:pt>
                <c:pt idx="6" formatCode="0.00">
                  <c:v>6.9</c:v>
                </c:pt>
                <c:pt idx="7" formatCode="0.00">
                  <c:v>5.76</c:v>
                </c:pt>
              </c:numCache>
            </c:numRef>
          </c:val>
        </c:ser>
        <c:ser>
          <c:idx val="1"/>
          <c:order val="1"/>
          <c:tx>
            <c:strRef>
              <c:f>Sheet5!$C$7</c:f>
              <c:strCache>
                <c:ptCount val="1"/>
                <c:pt idx="0">
                  <c:v>Production in million tonnes</c:v>
                </c:pt>
              </c:strCache>
            </c:strRef>
          </c:tx>
          <c:cat>
            <c:strRef>
              <c:f>Sheet5!$A$8:$A$15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1970-71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Sheet5!$C$8:$C$15</c:f>
              <c:numCache>
                <c:formatCode>General</c:formatCode>
                <c:ptCount val="8"/>
                <c:pt idx="0">
                  <c:v>0.76000000000000212</c:v>
                </c:pt>
                <c:pt idx="1">
                  <c:v>1.35</c:v>
                </c:pt>
                <c:pt idx="2" formatCode="0.00">
                  <c:v>1.9800000000000004</c:v>
                </c:pt>
                <c:pt idx="3" formatCode="0.00">
                  <c:v>2.2999999999999998</c:v>
                </c:pt>
                <c:pt idx="4" formatCode="0.00">
                  <c:v>5.23</c:v>
                </c:pt>
                <c:pt idx="5" formatCode="0.00">
                  <c:v>4.1899999999999995</c:v>
                </c:pt>
                <c:pt idx="6" formatCode="0.00">
                  <c:v>8.18</c:v>
                </c:pt>
                <c:pt idx="7" formatCode="0.00">
                  <c:v>6.8199999999999985</c:v>
                </c:pt>
              </c:numCache>
            </c:numRef>
          </c:val>
        </c:ser>
        <c:ser>
          <c:idx val="2"/>
          <c:order val="2"/>
          <c:tx>
            <c:strRef>
              <c:f>Sheet5!$D$7</c:f>
              <c:strCache>
                <c:ptCount val="1"/>
                <c:pt idx="0">
                  <c:v>Yield  in qtl/ha</c:v>
                </c:pt>
              </c:strCache>
            </c:strRef>
          </c:tx>
          <c:cat>
            <c:strRef>
              <c:f>Sheet5!$A$8:$A$15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1970-71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Sheet5!$D$8:$D$15</c:f>
              <c:numCache>
                <c:formatCode>General</c:formatCode>
                <c:ptCount val="8"/>
                <c:pt idx="0">
                  <c:v>3.68</c:v>
                </c:pt>
                <c:pt idx="1">
                  <c:v>4.67</c:v>
                </c:pt>
                <c:pt idx="2">
                  <c:v>5.94</c:v>
                </c:pt>
                <c:pt idx="3">
                  <c:v>5.6</c:v>
                </c:pt>
                <c:pt idx="4">
                  <c:v>9.0400000000000009</c:v>
                </c:pt>
                <c:pt idx="5">
                  <c:v>9.3600000000000048</c:v>
                </c:pt>
                <c:pt idx="6">
                  <c:v>11.850000000000026</c:v>
                </c:pt>
                <c:pt idx="7">
                  <c:v>11.84</c:v>
                </c:pt>
              </c:numCache>
            </c:numRef>
          </c:val>
        </c:ser>
        <c:marker val="1"/>
        <c:axId val="59020416"/>
        <c:axId val="59021952"/>
      </c:lineChart>
      <c:catAx>
        <c:axId val="590204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en-US"/>
          </a:p>
        </c:txPr>
        <c:crossAx val="59021952"/>
        <c:crosses val="autoZero"/>
        <c:auto val="1"/>
        <c:lblAlgn val="ctr"/>
        <c:lblOffset val="100"/>
      </c:catAx>
      <c:valAx>
        <c:axId val="59021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9020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600" b="1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80DA9-8E97-4781-AB68-363F2C42B0C0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16E7D-36A0-4CE7-9947-9534BA1BC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b="1" dirty="0" smtClean="0"/>
              <a:t>RAPESEED AND MUSTARD </a:t>
            </a:r>
            <a:endParaRPr lang="en-US" sz="4000" b="1" dirty="0"/>
          </a:p>
        </p:txBody>
      </p:sp>
      <p:pic>
        <p:nvPicPr>
          <p:cNvPr id="3" name="Picture 10" descr="Mustard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096000" cy="280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age result for ashoka symbo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962400"/>
            <a:ext cx="768350" cy="112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5181600"/>
            <a:ext cx="64008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+mj-lt"/>
                <a:ea typeface="Times New Roman" pitchFamily="18" charset="0"/>
                <a:cs typeface="Arial" pitchFamily="34" charset="0"/>
              </a:rPr>
              <a:t>OILSEEDS DIVISION</a:t>
            </a:r>
            <a:endParaRPr lang="en-US" sz="1600" dirty="0" smtClean="0"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+mj-lt"/>
                <a:ea typeface="Times New Roman" pitchFamily="18" charset="0"/>
                <a:cs typeface="Arial" pitchFamily="34" charset="0"/>
              </a:rPr>
              <a:t>DEPARTMENT OF AGRICULTURE, COOPERATION &amp; FARMERS’ WELFARE</a:t>
            </a:r>
            <a:endParaRPr lang="en-US" sz="1400" dirty="0" smtClean="0"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+mj-lt"/>
                <a:ea typeface="Times New Roman" pitchFamily="18" charset="0"/>
                <a:cs typeface="Arial" pitchFamily="34" charset="0"/>
              </a:rPr>
              <a:t>MINISTRY OF AGRICULTURE &amp; FARMERS’ WELFARE</a:t>
            </a:r>
            <a:endParaRPr lang="en-US" sz="1400" dirty="0" smtClean="0"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+mj-lt"/>
                <a:ea typeface="Times New Roman" pitchFamily="18" charset="0"/>
                <a:cs typeface="Arial" pitchFamily="34" charset="0"/>
              </a:rPr>
              <a:t>GOVERNMENT OF INDIA</a:t>
            </a:r>
            <a:endParaRPr lang="en-US" sz="1400" dirty="0" smtClean="0"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+mj-lt"/>
                <a:ea typeface="Times New Roman" pitchFamily="18" charset="0"/>
                <a:cs typeface="Arial" pitchFamily="34" charset="0"/>
              </a:rPr>
              <a:t>KRISHI BHAWAN, NEW DELHI</a:t>
            </a:r>
            <a:endParaRPr lang="en-US" sz="1400" dirty="0" smtClean="0"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+mj-lt"/>
                <a:ea typeface="Times New Roman" pitchFamily="18" charset="0"/>
                <a:cs typeface="Arial" pitchFamily="34" charset="0"/>
              </a:rPr>
              <a:t>www.nmoop.gov.in</a:t>
            </a:r>
            <a:endParaRPr lang="en-US" sz="1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POPULAR VARIETIES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6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676400"/>
                <a:gridCol w="5638800"/>
              </a:tblGrid>
              <a:tr h="61305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S.No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Varieties</a:t>
                      </a:r>
                      <a:endParaRPr lang="en-US" sz="2400" b="1" dirty="0"/>
                    </a:p>
                  </a:txBody>
                  <a:tcPr/>
                </a:tc>
              </a:tr>
              <a:tr h="105815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Rajasthan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NRCDR-2. NRCHB-101, RGN-73, RGN-229, RGN-236,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Pusa Jai Kisan, Pusa Bold,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Swarna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Jyoti</a:t>
                      </a:r>
                      <a:endParaRPr lang="en-US" sz="2000" b="1" dirty="0"/>
                    </a:p>
                  </a:txBody>
                  <a:tcPr/>
                </a:tc>
              </a:tr>
              <a:tr h="61305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RH-0749, R-8812,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RH-30,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Laxmi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Jyoti</a:t>
                      </a:r>
                      <a:endParaRPr lang="en-US" sz="2000" b="1" dirty="0"/>
                    </a:p>
                  </a:txBody>
                  <a:tcPr/>
                </a:tc>
              </a:tr>
              <a:tr h="61305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RVM-2, Pusa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Bold,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Swarn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Jyoti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, JM-2, </a:t>
                      </a:r>
                      <a:r>
                        <a:rPr lang="en-IN" sz="2000" b="1" baseline="0" dirty="0" err="1" smtClean="0">
                          <a:latin typeface="Arial"/>
                          <a:ea typeface="Calibri"/>
                          <a:cs typeface="Times New Roman"/>
                        </a:rPr>
                        <a:t>Vasundhra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105815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NRCDR-2, NRCHB-101, </a:t>
                      </a:r>
                      <a:r>
                        <a:rPr lang="en-IN" sz="2000" b="1" dirty="0" err="1" smtClean="0">
                          <a:latin typeface="Arial"/>
                          <a:ea typeface="Calibri"/>
                          <a:cs typeface="Times New Roman"/>
                        </a:rPr>
                        <a:t>Pitambari</a:t>
                      </a: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, Maya, </a:t>
                      </a:r>
                      <a:r>
                        <a:rPr lang="en-IN" sz="2000" b="1" dirty="0" err="1" smtClean="0">
                          <a:latin typeface="Arial"/>
                          <a:ea typeface="Calibri"/>
                          <a:cs typeface="Times New Roman"/>
                        </a:rPr>
                        <a:t>Urvashi</a:t>
                      </a: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, Ashirwad, 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Pusa Jai Kisan</a:t>
                      </a:r>
                      <a:endParaRPr lang="en-US" sz="2000" b="1" dirty="0"/>
                    </a:p>
                  </a:txBody>
                  <a:tcPr/>
                </a:tc>
              </a:tr>
              <a:tr h="61305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Gujarat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GM-1, GM-2, GM-3, GM-4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1305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 Bengal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err="1" smtClean="0">
                          <a:latin typeface="Arial"/>
                          <a:ea typeface="Calibri"/>
                          <a:cs typeface="Times New Roman"/>
                        </a:rPr>
                        <a:t>Pitambari</a:t>
                      </a: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000" b="1" dirty="0" err="1" smtClean="0">
                          <a:latin typeface="Arial"/>
                          <a:ea typeface="Calibri"/>
                          <a:cs typeface="Times New Roman"/>
                        </a:rPr>
                        <a:t>Sarma</a:t>
                      </a: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, JD-6, B-9,</a:t>
                      </a:r>
                      <a:r>
                        <a:rPr lang="en-IN" sz="2000" b="1" baseline="0" dirty="0" smtClean="0">
                          <a:latin typeface="Arial"/>
                          <a:ea typeface="Calibri"/>
                          <a:cs typeface="Times New Roman"/>
                        </a:rPr>
                        <a:t> Pusa Bold 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PACKAGE AND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An average temperature of 25</a:t>
            </a:r>
            <a:r>
              <a:rPr lang="en-US" sz="2400" b="1" baseline="30000" dirty="0" smtClean="0">
                <a:latin typeface="+mj-lt"/>
                <a:cs typeface="Arial" pitchFamily="34" charset="0"/>
              </a:rPr>
              <a:t>0 </a:t>
            </a:r>
            <a:r>
              <a:rPr lang="en-US" sz="2400" b="1" dirty="0" smtClean="0">
                <a:latin typeface="+mj-lt"/>
                <a:cs typeface="Arial" pitchFamily="34" charset="0"/>
              </a:rPr>
              <a:t>C is optimum for sowing of Mustard (Mid of October) and </a:t>
            </a:r>
            <a:r>
              <a:rPr lang="en-US" sz="2400" b="1" dirty="0" err="1" smtClean="0">
                <a:latin typeface="+mj-lt"/>
                <a:cs typeface="Arial" pitchFamily="34" charset="0"/>
              </a:rPr>
              <a:t>toria</a:t>
            </a:r>
            <a:r>
              <a:rPr lang="en-US" sz="2400" b="1" dirty="0" smtClean="0">
                <a:latin typeface="+mj-lt"/>
                <a:cs typeface="Arial" pitchFamily="34" charset="0"/>
              </a:rPr>
              <a:t> (August to mid of September)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Basal application of 40 kg N per ha for rainfed and 40-80 kg of N per ha under irrigated situations.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Line sowing with P-P 10-15 cm and R-R distance of 30 cm. 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Seed treatment with Apron SD 35 @ 6 g/kg of seed for White Rust and Downy Mildew endemic areas.  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For other diseases, seed treatment with Carbendazim, Thiram or </a:t>
            </a:r>
            <a:r>
              <a:rPr lang="en-US" sz="2400" b="1" dirty="0" err="1" smtClean="0">
                <a:latin typeface="+mj-lt"/>
                <a:cs typeface="Arial" pitchFamily="34" charset="0"/>
              </a:rPr>
              <a:t>Captan</a:t>
            </a:r>
            <a:r>
              <a:rPr lang="en-US" sz="2400" b="1" dirty="0" smtClean="0">
                <a:latin typeface="+mj-lt"/>
                <a:cs typeface="Arial" pitchFamily="34" charset="0"/>
              </a:rPr>
              <a:t> @ 2 g/kg of seed.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Use of ridge &amp; furrow technique in saline areas.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Thinning is necessary after three weeks of sowing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400" b="1" dirty="0" smtClean="0">
                <a:latin typeface="+mj-lt"/>
                <a:cs typeface="Arial" pitchFamily="34" charset="0"/>
              </a:rPr>
              <a:t>Protective irrigation at flowering and pod formation</a:t>
            </a:r>
            <a:r>
              <a:rPr lang="en-US" sz="2400" dirty="0" smtClean="0">
                <a:latin typeface="+mj-lt"/>
                <a:cs typeface="Arial" pitchFamily="34" charset="0"/>
              </a:rPr>
              <a:t>.</a:t>
            </a:r>
            <a:endParaRPr lang="en-US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PACKAGE AND PRACTICES(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  <a:br>
              <a:rPr lang="en-US" b="1" dirty="0" smtClean="0"/>
            </a:b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67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425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/>
                        <a:t>Insect Pest</a:t>
                      </a:r>
                      <a:endParaRPr lang="en-US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74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Insect</a:t>
                      </a:r>
                      <a:r>
                        <a:rPr lang="en-IN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/ Pest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Period of Occurrence 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Crop stages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Mustard 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Aphid (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Lipaphis</a:t>
                      </a:r>
                      <a:r>
                        <a:rPr lang="en-IN" sz="1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erysimi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December-March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Vegetative / flowering and pod formation</a:t>
                      </a:r>
                      <a:endParaRPr lang="en-US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Painted 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Bug (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Bagrada</a:t>
                      </a:r>
                      <a:r>
                        <a:rPr lang="en-IN" sz="1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hilaris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August – October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Vegetative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Mustard 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Sawfly (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Athalia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proxima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October-December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Vegetative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White 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rust (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Albugo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candida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November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February-March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Vegetative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Reproductive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Alternaria </a:t>
                      </a:r>
                      <a:r>
                        <a:rPr lang="pt-BR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Leaf Spot (</a:t>
                      </a:r>
                      <a:r>
                        <a:rPr lang="pt-BR" sz="1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Alternaria</a:t>
                      </a:r>
                      <a:r>
                        <a:rPr lang="pt-BR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t-BR" sz="1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brassicae</a:t>
                      </a:r>
                      <a:r>
                        <a:rPr lang="pt-BR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February-March</a:t>
                      </a:r>
                      <a:endParaRPr lang="en-US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Throughout crop growth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Powdery 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Mildew (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Erysiphe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cruciferarum</a:t>
                      </a: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February-March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Reproductive 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PACKAGE AND PRACTICES 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791200"/>
          </a:xfrm>
        </p:spPr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Insects Pests</a:t>
            </a:r>
          </a:p>
          <a:p>
            <a:pPr lvl="1" algn="just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Deep ploughing during peak summer season.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Seeds treatment with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Carbedazim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0.1%/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Thiophanate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Methyl /Imidacloprid @ 5g/kg of seeds.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Clean cultivation with regular weeding till flowering.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Spray of systemic insecticides viz.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Monocrotophos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Oxydemeton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Methyl etc., may be done as per recommended doses for control of aphid.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Drainage of excess water from the field for control of painted bug.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Application of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ridomil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MZ 72 WP @ 3g/l for control of white rust.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Spray of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Mancozeb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50 WP @ 2g/l after 50 and 70 days of sowing , if severity of Alternaria of &gt;3%.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Dusting of Sulphur @ 1.5 kg/ha or spray of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Sulfex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2 g/l for control of Powdery Mildew disease.</a:t>
            </a:r>
            <a:endParaRPr lang="en-US" sz="96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MSP/VS MARKETING PRICES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1"/>
          <a:ext cx="8229600" cy="449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51425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State/MSP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Avg. Price of November and December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5687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2013-14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2014-15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2015-16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MSP (Rs. / qtl.)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3050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3100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3350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Haryana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3090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2955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3375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MP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3050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3412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3154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Rajasthan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3038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2800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3600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UP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3100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3380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3550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West Bengal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3500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Arial"/>
                          <a:ea typeface="Calibri"/>
                          <a:cs typeface="Times New Roman"/>
                        </a:rPr>
                        <a:t>3363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3375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EXPORTS / DEMAND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798"/>
          <a:ext cx="8229600" cy="510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158240"/>
                <a:gridCol w="1645920"/>
                <a:gridCol w="1645920"/>
                <a:gridCol w="1645920"/>
              </a:tblGrid>
              <a:tr h="489267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(Quantity in tonnes and value Rs. in crores)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726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Products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2013-14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2014-15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9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Qty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Qty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Mustard seeds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38524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143.53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31816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115.18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Mustard powder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2051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10.14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1988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9.26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Mustard oil*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2252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27.70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2378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28.27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Oil Cake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128296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219.70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85060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144.45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171123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401.07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121242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297.16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146">
                <a:tc gridSpan="5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Source: Oilseeds statistics – A compendium – 2015 from ICAR- IIOR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dirty="0" smtClean="0"/>
              <a:t>NUTRITIVE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Mustard oil contains 0.30-0.35% essential oil (</a:t>
            </a:r>
            <a:r>
              <a:rPr lang="en-IN" sz="2800" b="1" dirty="0" err="1" smtClean="0"/>
              <a:t>Allyl-Iso-Thiocynate</a:t>
            </a:r>
            <a:r>
              <a:rPr lang="en-IN" sz="2800" b="1" dirty="0" smtClean="0"/>
              <a:t>) which acts as preservative</a:t>
            </a:r>
            <a:r>
              <a:rPr lang="en-IN" sz="2800" b="1" dirty="0" smtClean="0"/>
              <a:t>.</a:t>
            </a:r>
          </a:p>
          <a:p>
            <a:pPr algn="just">
              <a:buNone/>
            </a:pPr>
            <a:endParaRPr lang="en-IN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Mustard oil is a good source of Omega-3 (MUFA) and other fatty acids like </a:t>
            </a:r>
            <a:r>
              <a:rPr lang="en-IN" sz="2800" b="1" dirty="0" err="1" smtClean="0"/>
              <a:t>lenoleic</a:t>
            </a:r>
            <a:r>
              <a:rPr lang="en-IN" sz="2800" b="1" dirty="0" smtClean="0"/>
              <a:t> </a:t>
            </a:r>
            <a:r>
              <a:rPr lang="en-IN" sz="2800" b="1" dirty="0" smtClean="0"/>
              <a:t>and alpha </a:t>
            </a:r>
            <a:r>
              <a:rPr lang="en-IN" sz="2800" b="1" dirty="0" err="1" smtClean="0"/>
              <a:t>lenoleic</a:t>
            </a:r>
            <a:r>
              <a:rPr lang="en-IN" sz="2800" b="1" dirty="0" smtClean="0"/>
              <a:t> </a:t>
            </a:r>
            <a:r>
              <a:rPr lang="en-IN" sz="2800" b="1" dirty="0" smtClean="0"/>
              <a:t>acid respectively in good proportion close to 10:1, rarely found any other oil. </a:t>
            </a:r>
            <a:endParaRPr lang="en-IN" sz="2800" b="1" dirty="0" smtClean="0"/>
          </a:p>
          <a:p>
            <a:pPr algn="just">
              <a:buNone/>
            </a:pPr>
            <a:endParaRPr lang="en-IN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Indian Mustard oil has been under consumption since ancient time both for edible and medicinal purposes</a:t>
            </a:r>
            <a:endParaRPr lang="en-IN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dirty="0" smtClean="0"/>
              <a:t>RESEARCHABLE ISSUES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b="1" dirty="0" smtClean="0"/>
              <a:t>Development of short duration varieties of mustard for Eastern Regions particularly for rice fallow areas. </a:t>
            </a:r>
          </a:p>
          <a:p>
            <a:pPr lvl="0" algn="just"/>
            <a:r>
              <a:rPr lang="en-US" b="1" dirty="0" smtClean="0"/>
              <a:t>Technology for control of broomrape (Orobanche) emerging as a major parasitic weed. </a:t>
            </a:r>
          </a:p>
          <a:p>
            <a:pPr lvl="0" algn="just"/>
            <a:r>
              <a:rPr lang="en-US" b="1" dirty="0" smtClean="0"/>
              <a:t>Development of canola type of high yielding varieties of Indian mustard.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  <a:cs typeface="Arial" pitchFamily="34" charset="0"/>
              </a:rPr>
              <a:t>ISSUES  / ACTIONABLE POINTS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800" b="1" dirty="0" smtClean="0"/>
              <a:t>Development of short duration varieties of mustard for rice fallow areas. </a:t>
            </a:r>
          </a:p>
          <a:p>
            <a:pPr lvl="0" algn="just"/>
            <a:r>
              <a:rPr lang="en-US" sz="2800" b="1" dirty="0" smtClean="0"/>
              <a:t>Development of canola type of high yielding varieties of Indian mustard.</a:t>
            </a:r>
          </a:p>
          <a:p>
            <a:pPr algn="just"/>
            <a:r>
              <a:rPr lang="en-US" sz="2800" b="1" dirty="0" smtClean="0"/>
              <a:t>Technology for control of broomrape (</a:t>
            </a:r>
            <a:r>
              <a:rPr lang="en-US" sz="2800" b="1" dirty="0" err="1" smtClean="0"/>
              <a:t>Orobanche</a:t>
            </a:r>
            <a:r>
              <a:rPr lang="en-US" sz="2800" b="1" dirty="0" smtClean="0"/>
              <a:t>). </a:t>
            </a:r>
          </a:p>
          <a:p>
            <a:pPr lvl="0" algn="just"/>
            <a:r>
              <a:rPr lang="en-US" sz="2800" b="1" dirty="0" smtClean="0"/>
              <a:t>Impact of imported cheaper vegetable oil and its blending with edible oils.</a:t>
            </a:r>
          </a:p>
          <a:p>
            <a:pPr algn="just"/>
            <a:r>
              <a:rPr lang="en-US" sz="2800" b="1" dirty="0" smtClean="0"/>
              <a:t>Climate resilient bonus for protection of &gt;4.0 million farmers of Rajasthan, Haryana (SW), Gujarat &amp; UP.</a:t>
            </a:r>
          </a:p>
          <a:p>
            <a:pPr lvl="0" algn="just"/>
            <a:r>
              <a:rPr lang="en-US" sz="2800" b="1" dirty="0" smtClean="0"/>
              <a:t>Assured buy-back of mustard based on oil content.</a:t>
            </a:r>
          </a:p>
          <a:p>
            <a:pPr algn="just"/>
            <a:r>
              <a:rPr lang="en-US" sz="2800" b="1" dirty="0" smtClean="0"/>
              <a:t>Involvement of oil mills on the line of sugar mills in cultivation of R&amp;M.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286000"/>
            <a:ext cx="556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9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867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BOTANICAL DESCRIPTION </a:t>
            </a:r>
            <a:r>
              <a:rPr lang="en-IN" sz="2400" b="1" dirty="0" smtClean="0"/>
              <a:t/>
            </a:r>
            <a:br>
              <a:rPr lang="en-IN" sz="2400" b="1" dirty="0" smtClean="0"/>
            </a:b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6400"/>
            <a:ext cx="5181600" cy="3581400"/>
          </a:xfrm>
        </p:spPr>
        <p:txBody>
          <a:bodyPr anchor="ctr">
            <a:normAutofit fontScale="25000" lnSpcReduction="20000"/>
          </a:bodyPr>
          <a:lstStyle/>
          <a:p>
            <a:pPr marL="0" lvl="0" indent="4508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Family                        :</a:t>
            </a:r>
            <a:r>
              <a:rPr lang="en-IN" sz="8800" b="1" dirty="0" smtClean="0"/>
              <a:t> </a:t>
            </a:r>
            <a:r>
              <a:rPr lang="en-IN" sz="8800" b="1" dirty="0" err="1" smtClean="0"/>
              <a:t>Cruciferae</a:t>
            </a: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lvl="0" indent="4508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Common Name        : </a:t>
            </a:r>
            <a:r>
              <a:rPr lang="en-IN" sz="8800" b="1" dirty="0" err="1" smtClean="0"/>
              <a:t>Mohari</a:t>
            </a:r>
            <a:r>
              <a:rPr lang="en-IN" sz="8800" b="1" dirty="0" smtClean="0"/>
              <a:t>,     </a:t>
            </a:r>
          </a:p>
          <a:p>
            <a:pPr marL="0" lvl="0" indent="4508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8800" b="1" dirty="0" smtClean="0"/>
              <a:t>                                       </a:t>
            </a:r>
            <a:r>
              <a:rPr lang="en-IN" sz="8800" b="1" dirty="0" err="1" smtClean="0"/>
              <a:t>Tikkya</a:t>
            </a:r>
            <a:r>
              <a:rPr lang="en-IN" sz="8800" b="1" dirty="0" smtClean="0"/>
              <a:t>, </a:t>
            </a:r>
            <a:r>
              <a:rPr lang="en-IN" sz="8800" b="1" dirty="0" err="1" smtClean="0"/>
              <a:t>Serson</a:t>
            </a:r>
            <a:endParaRPr lang="en-IN" sz="8800" b="1" dirty="0" smtClean="0"/>
          </a:p>
          <a:p>
            <a:pPr>
              <a:buNone/>
            </a:pPr>
            <a:r>
              <a:rPr lang="en-US" sz="8800" b="1" dirty="0" smtClean="0">
                <a:cs typeface="Arial" pitchFamily="34" charset="0"/>
              </a:rPr>
              <a:t>        Scientific   </a:t>
            </a: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Name      : </a:t>
            </a:r>
            <a:r>
              <a:rPr lang="en-IN" sz="8800" b="1" i="1" u="sng" dirty="0" err="1" smtClean="0"/>
              <a:t>Brassica</a:t>
            </a:r>
            <a:r>
              <a:rPr lang="en-IN" sz="8800" b="1" i="1" dirty="0" smtClean="0"/>
              <a:t> </a:t>
            </a:r>
            <a:r>
              <a:rPr lang="en-IN" sz="8800" b="1" i="1" u="sng" dirty="0" err="1" smtClean="0"/>
              <a:t>juncea</a:t>
            </a:r>
            <a:endParaRPr lang="en-US" sz="8800" b="1" i="1" dirty="0" smtClean="0"/>
          </a:p>
          <a:p>
            <a:pPr>
              <a:buNone/>
            </a:pPr>
            <a:r>
              <a:rPr lang="en-US" sz="8800" b="1" dirty="0" smtClean="0"/>
              <a:t>        </a:t>
            </a:r>
            <a:r>
              <a:rPr lang="en-US" sz="8800" b="1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Origin</a:t>
            </a:r>
            <a:r>
              <a:rPr lang="en-IN" sz="8800" b="1" dirty="0" smtClean="0"/>
              <a:t>                         : Europe</a:t>
            </a:r>
          </a:p>
          <a:p>
            <a:pPr>
              <a:buNone/>
            </a:pPr>
            <a:endParaRPr lang="en-IN" sz="8800" b="1" dirty="0" smtClean="0"/>
          </a:p>
          <a:p>
            <a:pPr>
              <a:buFont typeface="Wingdings" pitchFamily="2" charset="2"/>
              <a:buChar char="Ø"/>
            </a:pPr>
            <a:r>
              <a:rPr lang="en-IN" sz="8800" b="1" dirty="0" smtClean="0"/>
              <a:t>India occupies the first position both in area and production of rape seed and mustard</a:t>
            </a:r>
            <a:endParaRPr lang="en-US" sz="8800" b="1" i="1" dirty="0" smtClean="0">
              <a:solidFill>
                <a:srgbClr val="222222"/>
              </a:solidFill>
              <a:cs typeface="Arial" pitchFamily="34" charset="0"/>
            </a:endParaRPr>
          </a:p>
          <a:p>
            <a:pPr>
              <a:buNone/>
            </a:pPr>
            <a:endParaRPr lang="en-IN" sz="9600" dirty="0"/>
          </a:p>
        </p:txBody>
      </p:sp>
      <p:pic>
        <p:nvPicPr>
          <p:cNvPr id="6" name="Content Placeholder 5" descr="Mustardfinal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30480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SEASON AND CLIMATE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3340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200" b="1" dirty="0" smtClean="0"/>
              <a:t>The crops are of the tropical as well as temperate zones and require relatively cool temperature. Mustard could be successfully grown   under wide range of soils including saline/alkaline, low irrigated and paddy fallows in Eastern India.</a:t>
            </a:r>
            <a:endParaRPr lang="en-IN" sz="22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2200" b="1" dirty="0" smtClean="0"/>
              <a:t>An average day and night temperature of 25</a:t>
            </a:r>
            <a:r>
              <a:rPr lang="en-US" sz="2200" b="1" baseline="30000" dirty="0" smtClean="0"/>
              <a:t>0 </a:t>
            </a:r>
            <a:r>
              <a:rPr lang="en-US" sz="2200" b="1" dirty="0" smtClean="0"/>
              <a:t>C is considered optimum. From August end to first half of September is best for sowing of </a:t>
            </a:r>
            <a:r>
              <a:rPr lang="en-US" sz="2200" b="1" dirty="0" err="1" smtClean="0"/>
              <a:t>toria</a:t>
            </a:r>
            <a:r>
              <a:rPr lang="en-US" sz="2200" b="1" dirty="0" smtClean="0"/>
              <a:t>, 25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September to 15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October for </a:t>
            </a:r>
            <a:r>
              <a:rPr lang="en-US" sz="2200" b="1" dirty="0" err="1" smtClean="0"/>
              <a:t>sarson</a:t>
            </a:r>
            <a:r>
              <a:rPr lang="en-US" sz="2200" b="1" dirty="0" smtClean="0"/>
              <a:t>, 30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September to 15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October for mustard.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 smtClean="0"/>
              <a:t>Soil and climate The rapeseed and mustard thrive well on light to heavy loam soils.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 err="1" smtClean="0"/>
              <a:t>Sarson</a:t>
            </a:r>
            <a:r>
              <a:rPr lang="en-IN" sz="2200" b="1" dirty="0" smtClean="0"/>
              <a:t> grows well in light loam while </a:t>
            </a:r>
            <a:r>
              <a:rPr lang="en-IN" sz="2200" b="1" dirty="0" err="1" smtClean="0"/>
              <a:t>raya</a:t>
            </a:r>
            <a:r>
              <a:rPr lang="en-IN" sz="2200" b="1" dirty="0" smtClean="0"/>
              <a:t> can be grown in drier regions too. Raya, however, does well in medium and high rainfall areas.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 smtClean="0"/>
              <a:t>Time of sowing </a:t>
            </a:r>
            <a:r>
              <a:rPr lang="en-IN" sz="2200" b="1" dirty="0" err="1" smtClean="0"/>
              <a:t>Sarson</a:t>
            </a:r>
            <a:r>
              <a:rPr lang="en-IN" sz="2200" b="1" dirty="0" smtClean="0"/>
              <a:t> &amp; Raya is Last week of September to end of October.</a:t>
            </a:r>
            <a:endParaRPr lang="en-IN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CROP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Rapeseed comprising </a:t>
            </a:r>
            <a:r>
              <a:rPr lang="en-US" b="1" dirty="0" err="1" smtClean="0"/>
              <a:t>toria</a:t>
            </a:r>
            <a:r>
              <a:rPr lang="en-US" b="1" dirty="0" smtClean="0"/>
              <a:t>, brown </a:t>
            </a:r>
            <a:r>
              <a:rPr lang="en-US" b="1" dirty="0" err="1" smtClean="0"/>
              <a:t>sarson</a:t>
            </a:r>
            <a:r>
              <a:rPr lang="en-US" b="1" dirty="0" smtClean="0"/>
              <a:t> and yellow </a:t>
            </a:r>
            <a:r>
              <a:rPr lang="en-US" b="1" dirty="0" err="1" smtClean="0"/>
              <a:t>sarson</a:t>
            </a:r>
            <a:r>
              <a:rPr lang="en-US" b="1" dirty="0" smtClean="0"/>
              <a:t> are largely cross pollinated where as Indian mustard is largely self pollinated.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Out of these cultivars Indian mustard fits well in rainfed areas and accounts for &gt;75% of the total area under R&amp;M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/>
              <a:t>Toria</a:t>
            </a:r>
            <a:r>
              <a:rPr lang="en-US" b="1" dirty="0" smtClean="0"/>
              <a:t>, a short duration crop is grown as a catch crop in </a:t>
            </a:r>
            <a:r>
              <a:rPr lang="en-US" b="1" dirty="0" err="1" smtClean="0"/>
              <a:t>tarai</a:t>
            </a:r>
            <a:r>
              <a:rPr lang="en-US" b="1" dirty="0" smtClean="0"/>
              <a:t> part of UP, Haryana, Assam and Odisha.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Other cultivars like brown </a:t>
            </a:r>
            <a:r>
              <a:rPr lang="en-US" b="1" dirty="0" err="1" smtClean="0"/>
              <a:t>sarson</a:t>
            </a:r>
            <a:r>
              <a:rPr lang="en-US" b="1" dirty="0" smtClean="0"/>
              <a:t> and yellow </a:t>
            </a:r>
            <a:r>
              <a:rPr lang="en-US" b="1" dirty="0" err="1" smtClean="0"/>
              <a:t>sarson</a:t>
            </a:r>
            <a:r>
              <a:rPr lang="en-US" b="1" dirty="0" smtClean="0"/>
              <a:t> are under cultivation over a limited area in the Eastern part of the country.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/>
              <a:t>Gobhi</a:t>
            </a:r>
            <a:r>
              <a:rPr lang="en-US" b="1" dirty="0" smtClean="0"/>
              <a:t> </a:t>
            </a:r>
            <a:r>
              <a:rPr lang="en-US" b="1" dirty="0" err="1" smtClean="0"/>
              <a:t>sarson</a:t>
            </a:r>
            <a:r>
              <a:rPr lang="en-US" b="1" dirty="0" smtClean="0"/>
              <a:t> is under cultivation over a limited areas in HP, J&amp;K and Punjab under Irrigated ecologies.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Oil contents varies from 31 to 46 % in seeds of R&amp;M.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GLOBAL SCENARIO -2013-15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Avg. Area (lakh ha)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Avg. Production           (lakh tonnes)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Avg. Yield  (Kg/ha)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Canada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80.42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167.55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2083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China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70.36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130.29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1852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3363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Germany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60.16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4205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Poland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3179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UK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3296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India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62.20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70.95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1141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29.97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39.87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Russia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Ukraine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2442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WORLD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367.73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725.09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NATIONAL SCENARIO - 2013-16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59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en-US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Avg. Area (lakh ha)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Avg. Production           (lakh tonnes)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Avg. Yield  (Kg/ha)</a:t>
                      </a:r>
                      <a:endParaRPr lang="en-US" sz="2200" b="1" dirty="0"/>
                    </a:p>
                  </a:txBody>
                  <a:tcPr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Rajasthan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27.01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33.20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1229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Haryana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1551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1081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1021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1079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Gujarat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1665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Assam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812</a:t>
                      </a:r>
                    </a:p>
                  </a:txBody>
                  <a:tcPr marL="9525" marR="9525" marT="9525" marB="0"/>
                </a:tc>
              </a:tr>
              <a:tr h="454804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All India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70.03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944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AREA, PRODUCTION AND YIELD TRENDS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POTENTIAL DISTRICTS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197"/>
          <a:ext cx="8229600" cy="557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748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Arial"/>
                          <a:ea typeface="Calibri"/>
                          <a:cs typeface="Times New Roman"/>
                        </a:rPr>
                        <a:t>State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Potential district (&gt;50,000 ha area)</a:t>
                      </a:r>
                      <a:endParaRPr lang="en-US" sz="2400" b="1" dirty="0"/>
                    </a:p>
                  </a:txBody>
                  <a:tcPr/>
                </a:tc>
              </a:tr>
              <a:tr h="1724443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Rajasthan (21)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Alwar,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Ganganagar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Bharatpur,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S.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Madhopur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Hanumangadh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Jaipur,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Baran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Kota,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Karoli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Jhunjhunu,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Dausa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Dholpur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Jalore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Jodhapur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Sikar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Nagaur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Chittore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Bundi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Jaisalmer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Bikaner</a:t>
                      </a:r>
                      <a:endParaRPr lang="en-US" sz="2000" b="1" dirty="0"/>
                    </a:p>
                  </a:txBody>
                  <a:tcPr/>
                </a:tc>
              </a:tr>
              <a:tr h="53796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Haryana (05)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Bhiwani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Mahender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Garh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Rewari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Hisar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Sirsa</a:t>
                      </a:r>
                      <a:endParaRPr lang="en-US" sz="2000" b="1" dirty="0"/>
                    </a:p>
                  </a:txBody>
                  <a:tcPr/>
                </a:tc>
              </a:tr>
              <a:tr h="53796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Madhya Pradesh (05)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Bhind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Morena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Sheopur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Kalan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Gwalior,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Shivpuri</a:t>
                      </a:r>
                      <a:endParaRPr lang="en-US" sz="2000" b="1" dirty="0"/>
                    </a:p>
                  </a:txBody>
                  <a:tcPr/>
                </a:tc>
              </a:tr>
              <a:tr h="53796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Uttar Pradesh (02)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Mathura, Agra </a:t>
                      </a:r>
                      <a:endParaRPr lang="en-US" sz="2000" b="1" dirty="0"/>
                    </a:p>
                  </a:txBody>
                  <a:tcPr/>
                </a:tc>
              </a:tr>
              <a:tr h="53796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Chhattisgarh (01)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Sarguja</a:t>
                      </a:r>
                      <a:endParaRPr lang="en-US" sz="2000" b="1" dirty="0"/>
                    </a:p>
                  </a:txBody>
                  <a:tcPr/>
                </a:tc>
              </a:tr>
              <a:tr h="42111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Gujarat (01)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Banaskantha</a:t>
                      </a:r>
                      <a:endParaRPr lang="en-US" sz="2000" b="1" dirty="0"/>
                    </a:p>
                  </a:txBody>
                  <a:tcPr/>
                </a:tc>
              </a:tr>
              <a:tr h="53796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 Bengal (04)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Murshidabad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Nadia, 24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Parganas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(N),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Dinajpur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(N)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SCOPE FOR YIELD IMPROVEMENT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1219202"/>
          <a:ext cx="8534398" cy="541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058898"/>
                <a:gridCol w="1027288"/>
                <a:gridCol w="948266"/>
                <a:gridCol w="3793066"/>
              </a:tblGrid>
              <a:tr h="13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State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SAY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FLD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85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Yield Gap 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685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Arial"/>
                          <a:ea typeface="Calibri"/>
                          <a:cs typeface="Times New Roman"/>
                        </a:rPr>
                        <a:t>Varieties used in </a:t>
                      </a:r>
                      <a:r>
                        <a:rPr lang="en-IN" sz="2000" b="1" dirty="0" smtClean="0">
                          <a:latin typeface="Arial"/>
                          <a:ea typeface="Calibri"/>
                          <a:cs typeface="Times New Roman"/>
                        </a:rPr>
                        <a:t>FLD during Rabi 2013-14</a:t>
                      </a:r>
                    </a:p>
                  </a:txBody>
                  <a:tcPr marL="68580" marR="68580" marT="0" marB="0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Gujarat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1723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2499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/>
                          <a:ea typeface="Calibri"/>
                          <a:cs typeface="Times New Roman"/>
                        </a:rPr>
                        <a:t>GM-1, GM-2, GM-3, GM-4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Haryana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1639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2264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RH-0749, R-8812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MP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1108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1472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33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RVM-2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7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Rajasthan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1233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1907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NRCDR-2. NRCHB-101, RGN-73, RGN-229, RGN-236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UP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1113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1943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NRCDR-2, NRCHB-101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West Bengal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1066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1261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latin typeface="Arial"/>
                          <a:ea typeface="Calibri"/>
                          <a:cs typeface="Times New Roman"/>
                        </a:rPr>
                        <a:t>Pitambari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All India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1314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1891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1380</Words>
  <Application>Microsoft Office PowerPoint</Application>
  <PresentationFormat>On-screen Show (4:3)</PresentationFormat>
  <Paragraphs>334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BOTANICAL DESCRIPTION  </vt:lpstr>
      <vt:lpstr>SEASON AND CLIMATE</vt:lpstr>
      <vt:lpstr>CROP DESCRIPTION</vt:lpstr>
      <vt:lpstr>GLOBAL SCENARIO -2013-15</vt:lpstr>
      <vt:lpstr>NATIONAL SCENARIO - 2013-16</vt:lpstr>
      <vt:lpstr>AREA, PRODUCTION AND YIELD TRENDS</vt:lpstr>
      <vt:lpstr>POTENTIAL DISTRICTS</vt:lpstr>
      <vt:lpstr>SCOPE FOR YIELD IMPROVEMENT</vt:lpstr>
      <vt:lpstr>POPULAR VARIETIES</vt:lpstr>
      <vt:lpstr>PACKAGE AND PRACTICES </vt:lpstr>
      <vt:lpstr>PACKAGE AND PRACTICES(contd) </vt:lpstr>
      <vt:lpstr>PACKAGE AND PRACTICES (contd) </vt:lpstr>
      <vt:lpstr>MSP/VS MARKETING PRICES</vt:lpstr>
      <vt:lpstr>EXPORTS / DEMAND</vt:lpstr>
      <vt:lpstr>NUTRITIVE VALUE</vt:lpstr>
      <vt:lpstr> RESEARCHABLE ISSUES </vt:lpstr>
      <vt:lpstr>ISSUES  / ACTIONABLE POINTS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Rapeseed-Mustard</dc:title>
  <dc:creator>Dr J P Singh</dc:creator>
  <cp:lastModifiedBy>user</cp:lastModifiedBy>
  <cp:revision>94</cp:revision>
  <dcterms:created xsi:type="dcterms:W3CDTF">2006-08-16T00:00:00Z</dcterms:created>
  <dcterms:modified xsi:type="dcterms:W3CDTF">2017-03-06T05:24:50Z</dcterms:modified>
</cp:coreProperties>
</file>