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r%20J%20P%20Singh\Desktop\New%20Microsoft%20Office%20Excel%20Workshee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r%20J%20P%20Singh\Desktop\Presentation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-I\MM-I-%202016-17\JS%20Meeting\materials%20for%20ready%20reckoner\PPT\Original%20PPTs\Produ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4844216498960562E-2"/>
          <c:y val="5.5919966274675721E-2"/>
          <c:w val="0.82840593876665958"/>
          <c:h val="0.76594590707578636"/>
        </c:manualLayout>
      </c:layout>
      <c:lineChart>
        <c:grouping val="stacked"/>
        <c:ser>
          <c:idx val="0"/>
          <c:order val="0"/>
          <c:tx>
            <c:strRef>
              <c:f>Sheet2!$A$5</c:f>
              <c:strCache>
                <c:ptCount val="1"/>
                <c:pt idx="0">
                  <c:v>Production  Lakh tonnes </c:v>
                </c:pt>
              </c:strCache>
            </c:strRef>
          </c:tx>
          <c:cat>
            <c:strRef>
              <c:f>Sheet2!$B$4:$M$4</c:f>
              <c:strCache>
                <c:ptCount val="11"/>
                <c:pt idx="0">
                  <c:v>1994-04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 </c:v>
                </c:pt>
                <c:pt idx="7">
                  <c:v>2011-12 </c:v>
                </c:pt>
                <c:pt idx="8">
                  <c:v>2012-13 </c:v>
                </c:pt>
                <c:pt idx="9">
                  <c:v>2013-14 </c:v>
                </c:pt>
                <c:pt idx="10">
                  <c:v>2014-15 </c:v>
                </c:pt>
              </c:strCache>
            </c:strRef>
          </c:cat>
          <c:val>
            <c:numRef>
              <c:f>Sheet2!$B$5:$M$5</c:f>
              <c:numCache>
                <c:formatCode>0</c:formatCode>
                <c:ptCount val="12"/>
                <c:pt idx="0">
                  <c:v>213.7</c:v>
                </c:pt>
                <c:pt idx="1">
                  <c:v>279.8</c:v>
                </c:pt>
                <c:pt idx="2">
                  <c:v>242.9</c:v>
                </c:pt>
                <c:pt idx="3">
                  <c:v>297.60000000000002</c:v>
                </c:pt>
                <c:pt idx="4">
                  <c:v>277.2</c:v>
                </c:pt>
                <c:pt idx="5">
                  <c:v>248.8</c:v>
                </c:pt>
                <c:pt idx="6">
                  <c:v>324.8</c:v>
                </c:pt>
                <c:pt idx="7">
                  <c:v>298</c:v>
                </c:pt>
                <c:pt idx="8">
                  <c:v>309.39999999999969</c:v>
                </c:pt>
                <c:pt idx="9">
                  <c:v>327.75</c:v>
                </c:pt>
                <c:pt idx="10">
                  <c:v>275.10000000000002</c:v>
                </c:pt>
                <c:pt idx="11">
                  <c:v>263.39999999999969</c:v>
                </c:pt>
              </c:numCache>
            </c:numRef>
          </c:val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Yield kg /ha</c:v>
                </c:pt>
              </c:strCache>
            </c:strRef>
          </c:tx>
          <c:cat>
            <c:strRef>
              <c:f>Sheet2!$B$4:$M$4</c:f>
              <c:strCache>
                <c:ptCount val="11"/>
                <c:pt idx="0">
                  <c:v>1994-04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 </c:v>
                </c:pt>
                <c:pt idx="7">
                  <c:v>2011-12 </c:v>
                </c:pt>
                <c:pt idx="8">
                  <c:v>2012-13 </c:v>
                </c:pt>
                <c:pt idx="9">
                  <c:v>2013-14 </c:v>
                </c:pt>
                <c:pt idx="10">
                  <c:v>2014-15 </c:v>
                </c:pt>
              </c:strCache>
            </c:strRef>
          </c:cat>
          <c:val>
            <c:numRef>
              <c:f>Sheet2!$B$6:$M$6</c:f>
              <c:numCache>
                <c:formatCode>General</c:formatCode>
                <c:ptCount val="12"/>
                <c:pt idx="0">
                  <c:v>873</c:v>
                </c:pt>
                <c:pt idx="1">
                  <c:v>1004</c:v>
                </c:pt>
                <c:pt idx="2">
                  <c:v>916</c:v>
                </c:pt>
                <c:pt idx="3">
                  <c:v>1115</c:v>
                </c:pt>
                <c:pt idx="4">
                  <c:v>1006</c:v>
                </c:pt>
                <c:pt idx="5">
                  <c:v>958</c:v>
                </c:pt>
                <c:pt idx="6">
                  <c:v>1193</c:v>
                </c:pt>
                <c:pt idx="7">
                  <c:v>1133</c:v>
                </c:pt>
                <c:pt idx="8">
                  <c:v>1168</c:v>
                </c:pt>
                <c:pt idx="9">
                  <c:v>1153</c:v>
                </c:pt>
                <c:pt idx="10">
                  <c:v>1075</c:v>
                </c:pt>
                <c:pt idx="11">
                  <c:v>1008</c:v>
                </c:pt>
              </c:numCache>
            </c:numRef>
          </c:val>
        </c:ser>
        <c:marker val="1"/>
        <c:axId val="85011456"/>
        <c:axId val="84316928"/>
      </c:lineChart>
      <c:catAx>
        <c:axId val="850114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84316928"/>
        <c:crosses val="autoZero"/>
        <c:auto val="1"/>
        <c:lblAlgn val="ctr"/>
        <c:lblOffset val="100"/>
      </c:catAx>
      <c:valAx>
        <c:axId val="8431692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8501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683761568579932"/>
          <c:y val="0.25184476883917362"/>
          <c:w val="0.3462145273618879"/>
          <c:h val="0.29480244720355941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Share of Production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1743438320209974E-2"/>
          <c:y val="0.20384806065908428"/>
          <c:w val="0.68663123359580125"/>
          <c:h val="0.71313721201516522"/>
        </c:manualLayout>
      </c:layout>
      <c:pie3DChart>
        <c:varyColors val="1"/>
        <c:ser>
          <c:idx val="0"/>
          <c:order val="0"/>
          <c:explosion val="22"/>
          <c:dPt>
            <c:idx val="0"/>
            <c:explosion val="5"/>
          </c:dPt>
          <c:dLbls>
            <c:dLbl>
              <c:idx val="2"/>
              <c:layout>
                <c:manualLayout>
                  <c:x val="2.1062773403324603E-2"/>
                  <c:y val="4.1737022455526435E-2"/>
                </c:manualLayout>
              </c:layout>
              <c:showPercent val="1"/>
            </c:dLbl>
            <c:dLbl>
              <c:idx val="3"/>
              <c:layout>
                <c:manualLayout>
                  <c:x val="3.2163167104111996E-2"/>
                  <c:y val="4.4548702245552636E-2"/>
                </c:manualLayout>
              </c:layout>
              <c:showPercent val="1"/>
            </c:dLbl>
            <c:showPercent val="1"/>
          </c:dLbls>
          <c:cat>
            <c:strRef>
              <c:f>Castor!$A$4:$A$7</c:f>
              <c:strCache>
                <c:ptCount val="4"/>
                <c:pt idx="0">
                  <c:v>Gujarat </c:v>
                </c:pt>
                <c:pt idx="1">
                  <c:v>Rajasthan </c:v>
                </c:pt>
                <c:pt idx="2">
                  <c:v>A.P </c:v>
                </c:pt>
                <c:pt idx="3">
                  <c:v>Others </c:v>
                </c:pt>
              </c:strCache>
            </c:strRef>
          </c:cat>
          <c:val>
            <c:numRef>
              <c:f>Castor!$B$4:$B$7</c:f>
              <c:numCache>
                <c:formatCode>General</c:formatCode>
                <c:ptCount val="4"/>
                <c:pt idx="0">
                  <c:v>13.129999999999999</c:v>
                </c:pt>
                <c:pt idx="1">
                  <c:v>2.7</c:v>
                </c:pt>
                <c:pt idx="2">
                  <c:v>0.29000000000000015</c:v>
                </c:pt>
                <c:pt idx="3">
                  <c:v>0.38000000000000017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Sheet2!$A$6</c:f>
              <c:strCache>
                <c:ptCount val="1"/>
                <c:pt idx="0">
                  <c:v>Qty. in lakh tonnes</c:v>
                </c:pt>
              </c:strCache>
            </c:strRef>
          </c:tx>
          <c:cat>
            <c:strRef>
              <c:f>Sheet2!$B$5:$C$5</c:f>
              <c:strCache>
                <c:ptCount val="2"/>
                <c:pt idx="0">
                  <c:v>2011-12 </c:v>
                </c:pt>
                <c:pt idx="1">
                  <c:v>2014-15 </c:v>
                </c:pt>
              </c:strCache>
            </c:strRef>
          </c:cat>
          <c:val>
            <c:numRef>
              <c:f>Sheet2!$B$6:$C$6</c:f>
              <c:numCache>
                <c:formatCode>General</c:formatCode>
                <c:ptCount val="2"/>
                <c:pt idx="0">
                  <c:v>84450</c:v>
                </c:pt>
                <c:pt idx="1">
                  <c:v>144030</c:v>
                </c:pt>
              </c:numCache>
            </c:numRef>
          </c:val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Value  in 000 crores </c:v>
                </c:pt>
              </c:strCache>
            </c:strRef>
          </c:tx>
          <c:cat>
            <c:strRef>
              <c:f>Sheet2!$B$5:$C$5</c:f>
              <c:strCache>
                <c:ptCount val="2"/>
                <c:pt idx="0">
                  <c:v>2011-12 </c:v>
                </c:pt>
                <c:pt idx="1">
                  <c:v>2014-15 </c:v>
                </c:pt>
              </c:strCache>
            </c:strRef>
          </c:cat>
          <c:val>
            <c:numRef>
              <c:f>Sheet2!$B$7:$C$7</c:f>
              <c:numCache>
                <c:formatCode>#,##0</c:formatCode>
                <c:ptCount val="2"/>
                <c:pt idx="0">
                  <c:v>46260</c:v>
                </c:pt>
                <c:pt idx="1">
                  <c:v>67700</c:v>
                </c:pt>
              </c:numCache>
            </c:numRef>
          </c:val>
        </c:ser>
        <c:shape val="box"/>
        <c:axId val="113015424"/>
        <c:axId val="113037696"/>
        <c:axId val="0"/>
      </c:bar3DChart>
      <c:catAx>
        <c:axId val="1130154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13037696"/>
        <c:crosses val="autoZero"/>
        <c:auto val="1"/>
        <c:lblAlgn val="ctr"/>
        <c:lblOffset val="100"/>
      </c:catAx>
      <c:valAx>
        <c:axId val="113037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13015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% share of Production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19"/>
          <c:dPt>
            <c:idx val="0"/>
            <c:explosion val="8"/>
          </c:dPt>
          <c:dLbls>
            <c:showPercent val="1"/>
          </c:dLbls>
          <c:cat>
            <c:strRef>
              <c:f>Soybean!$A$4:$A$7</c:f>
              <c:strCache>
                <c:ptCount val="4"/>
                <c:pt idx="0">
                  <c:v>MP </c:v>
                </c:pt>
                <c:pt idx="1">
                  <c:v>Maharashtra </c:v>
                </c:pt>
                <c:pt idx="2">
                  <c:v>Rajasthan </c:v>
                </c:pt>
                <c:pt idx="3">
                  <c:v>Other states </c:v>
                </c:pt>
              </c:strCache>
            </c:strRef>
          </c:cat>
          <c:val>
            <c:numRef>
              <c:f>Soybean!$B$4:$B$7</c:f>
              <c:numCache>
                <c:formatCode>General</c:formatCode>
                <c:ptCount val="4"/>
                <c:pt idx="0">
                  <c:v>49.08</c:v>
                </c:pt>
                <c:pt idx="1">
                  <c:v>21.01</c:v>
                </c:pt>
                <c:pt idx="2">
                  <c:v>9.99</c:v>
                </c:pt>
                <c:pt idx="3">
                  <c:v>5.84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share of Production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7"/>
          <c:dLbls>
            <c:dLbl>
              <c:idx val="2"/>
              <c:layout>
                <c:manualLayout>
                  <c:x val="-2.1625044396295468E-2"/>
                  <c:y val="-0.17350000204652161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GN!$A$4:$A$10</c:f>
              <c:strCache>
                <c:ptCount val="7"/>
                <c:pt idx="0">
                  <c:v>Gujarat </c:v>
                </c:pt>
                <c:pt idx="1">
                  <c:v>A.P. </c:v>
                </c:pt>
                <c:pt idx="2">
                  <c:v>Telangana </c:v>
                </c:pt>
                <c:pt idx="3">
                  <c:v>Karnataka </c:v>
                </c:pt>
                <c:pt idx="4">
                  <c:v>Rajasthan </c:v>
                </c:pt>
                <c:pt idx="5">
                  <c:v>Tamil Nadu </c:v>
                </c:pt>
                <c:pt idx="6">
                  <c:v>Other states </c:v>
                </c:pt>
              </c:strCache>
            </c:strRef>
          </c:cat>
          <c:val>
            <c:numRef>
              <c:f>GN!$B$4:$B$10</c:f>
              <c:numCache>
                <c:formatCode>General</c:formatCode>
                <c:ptCount val="7"/>
                <c:pt idx="0">
                  <c:v>23.58</c:v>
                </c:pt>
                <c:pt idx="1">
                  <c:v>8.02</c:v>
                </c:pt>
                <c:pt idx="2">
                  <c:v>2.06</c:v>
                </c:pt>
                <c:pt idx="3">
                  <c:v>4.8499999999999996</c:v>
                </c:pt>
                <c:pt idx="4">
                  <c:v>10.56</c:v>
                </c:pt>
                <c:pt idx="5">
                  <c:v>8.82</c:v>
                </c:pt>
                <c:pt idx="6">
                  <c:v>9.8600000000000048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share of Production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11"/>
          <c:dPt>
            <c:idx val="0"/>
            <c:explosion val="0"/>
          </c:dPt>
          <c:dLbls>
            <c:dLbl>
              <c:idx val="4"/>
              <c:layout>
                <c:manualLayout>
                  <c:x val="6.8262248468941383E-2"/>
                  <c:y val="2.2433089141318582E-2"/>
                </c:manualLayout>
              </c:layout>
              <c:showPercent val="1"/>
            </c:dLbl>
            <c:showPercent val="1"/>
          </c:dLbls>
          <c:cat>
            <c:strRef>
              <c:f>RM!$A$4:$A$9</c:f>
              <c:strCache>
                <c:ptCount val="6"/>
                <c:pt idx="0">
                  <c:v>Rajasthan  </c:v>
                </c:pt>
                <c:pt idx="1">
                  <c:v>M.P </c:v>
                </c:pt>
                <c:pt idx="2">
                  <c:v>Haryana </c:v>
                </c:pt>
                <c:pt idx="3">
                  <c:v>U.P. </c:v>
                </c:pt>
                <c:pt idx="4">
                  <c:v>West Bengal </c:v>
                </c:pt>
                <c:pt idx="5">
                  <c:v>Other states </c:v>
                </c:pt>
              </c:strCache>
            </c:strRef>
          </c:cat>
          <c:val>
            <c:numRef>
              <c:f>RM!$B$4:$B$9</c:f>
              <c:numCache>
                <c:formatCode>General</c:formatCode>
                <c:ptCount val="6"/>
                <c:pt idx="0">
                  <c:v>32.690000000000012</c:v>
                </c:pt>
                <c:pt idx="1">
                  <c:v>7</c:v>
                </c:pt>
                <c:pt idx="2">
                  <c:v>8.0500000000000007</c:v>
                </c:pt>
                <c:pt idx="3">
                  <c:v>6.02</c:v>
                </c:pt>
                <c:pt idx="4">
                  <c:v>4.99</c:v>
                </c:pt>
                <c:pt idx="5">
                  <c:v>9.4700000000000006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share of Production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Sesame!$A$4:$A$9</c:f>
              <c:strCache>
                <c:ptCount val="6"/>
                <c:pt idx="0">
                  <c:v>Rajasthan </c:v>
                </c:pt>
                <c:pt idx="1">
                  <c:v>U.P. </c:v>
                </c:pt>
                <c:pt idx="2">
                  <c:v>Gujarat </c:v>
                </c:pt>
                <c:pt idx="3">
                  <c:v>M.P. </c:v>
                </c:pt>
                <c:pt idx="4">
                  <c:v>West Bengal</c:v>
                </c:pt>
                <c:pt idx="5">
                  <c:v>Other States </c:v>
                </c:pt>
              </c:strCache>
            </c:strRef>
          </c:cat>
          <c:val>
            <c:numRef>
              <c:f>Sesame!$B$4:$B$9</c:f>
              <c:numCache>
                <c:formatCode>General</c:formatCode>
                <c:ptCount val="6"/>
                <c:pt idx="0">
                  <c:v>1.1499999999999992</c:v>
                </c:pt>
                <c:pt idx="1">
                  <c:v>1.6500000000000001</c:v>
                </c:pt>
                <c:pt idx="2">
                  <c:v>0.67000000000000048</c:v>
                </c:pt>
                <c:pt idx="3">
                  <c:v>1.9700000000000006</c:v>
                </c:pt>
                <c:pt idx="4">
                  <c:v>2.14</c:v>
                </c:pt>
                <c:pt idx="5">
                  <c:v>1.08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Share of Production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303186376523243"/>
          <c:y val="0.23789539780748958"/>
          <c:w val="0.56985480074881389"/>
          <c:h val="0.62122439837941423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5.4305993000874894E-2"/>
                  <c:y val="-0.14015711577719461"/>
                </c:manualLayout>
              </c:layout>
              <c:showPercent val="1"/>
            </c:dLbl>
            <c:showPercent val="1"/>
          </c:dLbls>
          <c:cat>
            <c:strRef>
              <c:f>Sunflwr!$A$4:$A$7</c:f>
              <c:strCache>
                <c:ptCount val="4"/>
                <c:pt idx="0">
                  <c:v>Karnataka </c:v>
                </c:pt>
                <c:pt idx="1">
                  <c:v>A.P </c:v>
                </c:pt>
                <c:pt idx="2">
                  <c:v>Maharashtra </c:v>
                </c:pt>
                <c:pt idx="3">
                  <c:v>Others </c:v>
                </c:pt>
              </c:strCache>
            </c:strRef>
          </c:cat>
          <c:val>
            <c:numRef>
              <c:f>Sunflwr!$B$4:$B$7</c:f>
              <c:numCache>
                <c:formatCode>General</c:formatCode>
                <c:ptCount val="4"/>
                <c:pt idx="0">
                  <c:v>1.6500000000000001</c:v>
                </c:pt>
                <c:pt idx="1">
                  <c:v>0.23</c:v>
                </c:pt>
                <c:pt idx="2">
                  <c:v>6.0000000000000026E-2</c:v>
                </c:pt>
                <c:pt idx="3">
                  <c:v>1.36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Share of Production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Safflwr!$A$4:$A$6</c:f>
              <c:strCache>
                <c:ptCount val="3"/>
                <c:pt idx="0">
                  <c:v>Maharashtra </c:v>
                </c:pt>
                <c:pt idx="1">
                  <c:v>Karnataka </c:v>
                </c:pt>
                <c:pt idx="2">
                  <c:v>Others </c:v>
                </c:pt>
              </c:strCache>
            </c:strRef>
          </c:cat>
          <c:val>
            <c:numRef>
              <c:f>Safflwr!$B$4:$B$6</c:f>
              <c:numCache>
                <c:formatCode>General</c:formatCode>
                <c:ptCount val="3"/>
                <c:pt idx="0">
                  <c:v>0.16</c:v>
                </c:pt>
                <c:pt idx="1">
                  <c:v>0.4</c:v>
                </c:pt>
                <c:pt idx="2">
                  <c:v>8.0000000000000043E-2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Share of Production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1"/>
          <c:dPt>
            <c:idx val="0"/>
            <c:explosion val="0"/>
          </c:dPt>
          <c:dLbls>
            <c:dLbl>
              <c:idx val="3"/>
              <c:layout>
                <c:manualLayout>
                  <c:x val="7.1106517935258157E-2"/>
                  <c:y val="7.9618693496646391E-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Niger!$A$4:$A$8</c:f>
              <c:strCache>
                <c:ptCount val="5"/>
                <c:pt idx="0">
                  <c:v>M.P. </c:v>
                </c:pt>
                <c:pt idx="1">
                  <c:v>Odisha </c:v>
                </c:pt>
                <c:pt idx="2">
                  <c:v>Chhattisgarh </c:v>
                </c:pt>
                <c:pt idx="3">
                  <c:v>Maharashtra </c:v>
                </c:pt>
                <c:pt idx="4">
                  <c:v>Others </c:v>
                </c:pt>
              </c:strCache>
            </c:strRef>
          </c:cat>
          <c:val>
            <c:numRef>
              <c:f>Niger!$B$4:$B$8</c:f>
              <c:numCache>
                <c:formatCode>General</c:formatCode>
                <c:ptCount val="5"/>
                <c:pt idx="0">
                  <c:v>0.26</c:v>
                </c:pt>
                <c:pt idx="1">
                  <c:v>0.23</c:v>
                </c:pt>
                <c:pt idx="2">
                  <c:v>0.1</c:v>
                </c:pt>
                <c:pt idx="3">
                  <c:v>3.0000000000000002E-2</c:v>
                </c:pt>
                <c:pt idx="4">
                  <c:v>0.15000000000000008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% Share of Production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"/>
          <c:dLbls>
            <c:dLbl>
              <c:idx val="1"/>
              <c:layout>
                <c:manualLayout>
                  <c:x val="-4.1617672790901138E-2"/>
                  <c:y val="-0.17128900554097426"/>
                </c:manualLayout>
              </c:layout>
              <c:showPercent val="1"/>
            </c:dLbl>
            <c:dLbl>
              <c:idx val="4"/>
              <c:layout>
                <c:manualLayout>
                  <c:x val="4.3624999999999997E-2"/>
                  <c:y val="-0.15296114027413257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Lin!$A$4:$A$9</c:f>
              <c:strCache>
                <c:ptCount val="6"/>
                <c:pt idx="0">
                  <c:v>M.P. </c:v>
                </c:pt>
                <c:pt idx="1">
                  <c:v>Maharashtra </c:v>
                </c:pt>
                <c:pt idx="2">
                  <c:v>Uttar Pradesh </c:v>
                </c:pt>
                <c:pt idx="3">
                  <c:v>Chhattisgarh</c:v>
                </c:pt>
                <c:pt idx="4">
                  <c:v>Odisha</c:v>
                </c:pt>
                <c:pt idx="5">
                  <c:v>Others</c:v>
                </c:pt>
              </c:strCache>
            </c:strRef>
          </c:cat>
          <c:val>
            <c:numRef>
              <c:f>Lin!$B$4:$B$9</c:f>
              <c:numCache>
                <c:formatCode>General</c:formatCode>
                <c:ptCount val="6"/>
                <c:pt idx="0">
                  <c:v>0.55000000000000004</c:v>
                </c:pt>
                <c:pt idx="1">
                  <c:v>3.0000000000000002E-2</c:v>
                </c:pt>
                <c:pt idx="2">
                  <c:v>8.0000000000000043E-2</c:v>
                </c:pt>
                <c:pt idx="3">
                  <c:v>8.0000000000000043E-2</c:v>
                </c:pt>
                <c:pt idx="4">
                  <c:v>0.05</c:v>
                </c:pt>
                <c:pt idx="5">
                  <c:v>0.53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0.19618</cdr:x>
      <cdr:y>0.30936</cdr:y>
    </cdr:from>
    <cdr:to>
      <cdr:x>0.30903</cdr:x>
      <cdr:y>0.40407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4470" y="1400172"/>
          <a:ext cx="92869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 84.45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0.31771</cdr:x>
      <cdr:y>0.48299</cdr:y>
    </cdr:from>
    <cdr:to>
      <cdr:x>0.42187</cdr:x>
      <cdr:y>0.57769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14602" y="2185990"/>
          <a:ext cx="85725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46,260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0.51736</cdr:x>
      <cdr:y>0.04104</cdr:y>
    </cdr:from>
    <cdr:to>
      <cdr:x>0.66493</cdr:x>
      <cdr:y>0.13574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57676" y="185726"/>
          <a:ext cx="121444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144.03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0.63021</cdr:x>
      <cdr:y>0.38828</cdr:y>
    </cdr:from>
    <cdr:to>
      <cdr:x>0.74306</cdr:x>
      <cdr:y>0.48299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86370" y="1757362"/>
          <a:ext cx="92869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67,700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F309D-2E38-4362-B5D6-2FEB83BE9534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50CE6-07F5-4692-A7B1-89572609729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A82C89-4633-440D-9161-C613AAC7480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2388-65B4-4A33-9FAD-57C6435BF350}" type="datetimeFigureOut">
              <a:rPr lang="en-IN" smtClean="0"/>
              <a:pPr/>
              <a:t>03-11-2016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5CF3-427D-4871-BBAA-D85BAEECDE3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8101042" cy="1454138"/>
          </a:xfrm>
          <a:solidFill>
            <a:srgbClr val="FFC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Oilseeds and Vegetable Oil Scenario</a:t>
            </a:r>
            <a:endParaRPr lang="en-IN" sz="4000" b="1" i="1" dirty="0" smtClean="0"/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28688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en-US" sz="2800" b="1" smtClean="0">
                <a:solidFill>
                  <a:srgbClr val="00B0F0"/>
                </a:solidFill>
              </a:rPr>
              <a:t>Oilseeds Division</a:t>
            </a:r>
          </a:p>
          <a:p>
            <a:pPr algn="ctr" eaLnBrk="1" hangingPunct="1"/>
            <a:r>
              <a:rPr lang="en-US" sz="2800" b="1" smtClean="0">
                <a:solidFill>
                  <a:srgbClr val="00B0F0"/>
                </a:solidFill>
              </a:rPr>
              <a:t>DAC &amp; FW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D9DBA-8BD1-4A30-8E8E-8A320925FFCE}" type="slidenum">
              <a:rPr lang="en-IN"/>
              <a:pPr>
                <a:defRPr/>
              </a:pPr>
              <a:t>1</a:t>
            </a:fld>
            <a:endParaRPr lang="en-IN"/>
          </a:p>
        </p:txBody>
      </p:sp>
      <p:pic>
        <p:nvPicPr>
          <p:cNvPr id="10245" name="Picture 2" descr="C:\Users\Dr J P Sing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85938"/>
            <a:ext cx="25003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http://catalog.wlimg.com/1/1967050/other-images/108185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785938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http://mobsea.co/hm/img/Mustard_See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785938"/>
            <a:ext cx="2357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C:\Users\oilpam 2\Pictures\rspo_pics_oil_palm_frui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3786188"/>
            <a:ext cx="4071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b="1" smtClean="0"/>
              <a:t>State wise contribution (2015-16)</a:t>
            </a:r>
            <a:endParaRPr lang="en-US" sz="42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5" y="641350"/>
          <a:ext cx="8858310" cy="621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496"/>
                <a:gridCol w="1574828"/>
                <a:gridCol w="1771662"/>
                <a:gridCol w="1771662"/>
                <a:gridCol w="1771662"/>
              </a:tblGrid>
              <a:tr h="7122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States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Area </a:t>
                      </a:r>
                    </a:p>
                    <a:p>
                      <a:pPr algn="ctr"/>
                      <a:r>
                        <a:rPr lang="en-US" sz="2000" b="1" dirty="0" smtClean="0"/>
                        <a:t>(lakh ha)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Production</a:t>
                      </a:r>
                      <a:r>
                        <a:rPr lang="en-US" sz="2000" b="1" baseline="0" dirty="0" smtClean="0"/>
                        <a:t> (lakh tonnes)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Yield (kg/ha)</a:t>
                      </a:r>
                      <a:endParaRPr lang="en-IN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Share in prod.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Madhya Pradesh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73.36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62.44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851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25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Rajasthan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48.35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57.11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1181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23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Gujarat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25.58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41.02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1603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16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Maharashtra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41.93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23.75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566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West Bengal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7.94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9.37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1181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Tamil Nadu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4.12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9.19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2230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Andhra Pradesh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9.14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8.73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955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Karnataka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13.31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8.67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651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Uttar</a:t>
                      </a:r>
                      <a:r>
                        <a:rPr lang="en-US" b="0" baseline="0" dirty="0" smtClean="0"/>
                        <a:t> Pradesh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12.92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8.63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658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Haryana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5.28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8.49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1608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Telangana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4.49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4.96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1105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</a:tr>
              <a:tr h="4281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Others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14.92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10.68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716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</a:tr>
              <a:tr h="3646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(</a:t>
                      </a:r>
                      <a:r>
                        <a:rPr lang="en-US" sz="1800" b="1" baseline="0" dirty="0" smtClean="0"/>
                        <a:t>DES)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261.43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253.04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968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99E7-4E34-49DF-BC1C-E24C28CE6C29}" type="slidenum">
              <a:rPr lang="en-IN"/>
              <a:pPr>
                <a:defRPr/>
              </a:pPr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755650" y="142875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00B050"/>
                </a:solidFill>
                <a:latin typeface="Calibri" pitchFamily="34" charset="0"/>
              </a:rPr>
              <a:t>MAJOR SOYBEAN GROWING STATES </a:t>
            </a:r>
            <a:r>
              <a:rPr lang="en-US" sz="2400" b="1" u="sng" dirty="0" smtClean="0">
                <a:solidFill>
                  <a:srgbClr val="00B050"/>
                </a:solidFill>
                <a:latin typeface="Calibri" pitchFamily="34" charset="0"/>
              </a:rPr>
              <a:t>(2015-16*)</a:t>
            </a:r>
            <a:endParaRPr lang="en-US" sz="2400" b="1" u="sng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468313" y="981075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dirty="0">
                <a:solidFill>
                  <a:srgbClr val="00B0F0"/>
                </a:solidFill>
                <a:latin typeface="Calibri" pitchFamily="34" charset="0"/>
              </a:rPr>
              <a:t>1. Soybean (</a:t>
            </a:r>
            <a:r>
              <a:rPr lang="en-IN" sz="2400" b="1" dirty="0" smtClean="0">
                <a:solidFill>
                  <a:srgbClr val="00B0F0"/>
                </a:solidFill>
                <a:latin typeface="Calibri" pitchFamily="34" charset="0"/>
              </a:rPr>
              <a:t>34%)</a:t>
            </a:r>
            <a:endParaRPr lang="en-IN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0484" name="Picture 6" descr="So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27368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static.danielstrading.com/wp-content/uploads/2013/05/markets_grains-oilseeds_soybean-oil_845x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013325"/>
            <a:ext cx="2665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03575" y="642938"/>
          <a:ext cx="5400601" cy="294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406"/>
                <a:gridCol w="999490"/>
                <a:gridCol w="1476944"/>
                <a:gridCol w="1180761"/>
              </a:tblGrid>
              <a:tr h="633530"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  </a:t>
                      </a:r>
                    </a:p>
                    <a:p>
                      <a:pPr algn="ctr"/>
                      <a:r>
                        <a:rPr lang="en-US" dirty="0" err="1" smtClean="0"/>
                        <a:t>lakh</a:t>
                      </a:r>
                      <a:r>
                        <a:rPr lang="en-US" dirty="0" smtClean="0"/>
                        <a:t> ha)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Production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lakh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tonnes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Yield </a:t>
                      </a:r>
                    </a:p>
                    <a:p>
                      <a:pPr algn="ctr"/>
                      <a:r>
                        <a:rPr lang="en-US" dirty="0" smtClean="0"/>
                        <a:t>(kg/ha)</a:t>
                      </a:r>
                      <a:endParaRPr lang="en-IN" dirty="0"/>
                    </a:p>
                  </a:txBody>
                  <a:tcPr/>
                </a:tc>
              </a:tr>
              <a:tr h="300026"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59.06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49.08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831</a:t>
                      </a:r>
                      <a:endParaRPr lang="en-IN" dirty="0"/>
                    </a:p>
                  </a:txBody>
                  <a:tcPr/>
                </a:tc>
              </a:tr>
              <a:tr h="387589">
                <a:tc>
                  <a:txBody>
                    <a:bodyPr/>
                    <a:lstStyle/>
                    <a:p>
                      <a:r>
                        <a:rPr lang="en-US" dirty="0" smtClean="0"/>
                        <a:t>Maharashtra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37.74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21.01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557</a:t>
                      </a:r>
                      <a:endParaRPr lang="en-IN" dirty="0"/>
                    </a:p>
                  </a:txBody>
                  <a:tcPr/>
                </a:tc>
              </a:tr>
              <a:tr h="387589">
                <a:tc>
                  <a:txBody>
                    <a:bodyPr/>
                    <a:lstStyle/>
                    <a:p>
                      <a:r>
                        <a:rPr lang="en-US" dirty="0" smtClean="0"/>
                        <a:t>Rajasthan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12.05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9.99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829</a:t>
                      </a:r>
                      <a:endParaRPr lang="en-IN" dirty="0"/>
                    </a:p>
                  </a:txBody>
                  <a:tcPr/>
                </a:tc>
              </a:tr>
              <a:tr h="387589">
                <a:tc>
                  <a:txBody>
                    <a:bodyPr/>
                    <a:lstStyle/>
                    <a:p>
                      <a:r>
                        <a:rPr lang="en-US" dirty="0" smtClean="0"/>
                        <a:t>Other 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7.80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5.84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749</a:t>
                      </a:r>
                      <a:endParaRPr lang="en-IN" dirty="0"/>
                    </a:p>
                  </a:txBody>
                  <a:tcPr/>
                </a:tc>
              </a:tr>
              <a:tr h="387589">
                <a:tc>
                  <a:txBody>
                    <a:bodyPr/>
                    <a:lstStyle/>
                    <a:p>
                      <a:r>
                        <a:rPr lang="en-US" dirty="0" smtClean="0"/>
                        <a:t>All India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116.65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85.92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737</a:t>
                      </a:r>
                      <a:endParaRPr lang="en-IN" dirty="0"/>
                    </a:p>
                  </a:txBody>
                  <a:tcPr/>
                </a:tc>
              </a:tr>
              <a:tr h="387589">
                <a:tc gridSpan="4">
                  <a:txBody>
                    <a:bodyPr/>
                    <a:lstStyle/>
                    <a:p>
                      <a:r>
                        <a:rPr lang="en-US" sz="1800" b="1" dirty="0" smtClean="0"/>
                        <a:t>Source:</a:t>
                      </a:r>
                      <a:r>
                        <a:rPr lang="en-US" sz="1800" b="1" baseline="0" dirty="0" smtClean="0"/>
                        <a:t> DES, DAC &amp; FW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65DA8-8883-4026-88DB-A13389CCD320}" type="slidenum">
              <a:rPr lang="en-IN"/>
              <a:pPr>
                <a:defRPr/>
              </a:pPr>
              <a:t>11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3214678" y="3643314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4143372" y="3857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755650" y="0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MAJOR GROUNDNUT GROWING STATES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– 2015-16* 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79388" y="642938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dirty="0">
                <a:solidFill>
                  <a:srgbClr val="00B0F0"/>
                </a:solidFill>
                <a:latin typeface="Calibri" pitchFamily="34" charset="0"/>
              </a:rPr>
              <a:t>2. Groundnut (</a:t>
            </a:r>
            <a:r>
              <a:rPr lang="en-IN" sz="2400" b="1" dirty="0" smtClean="0">
                <a:solidFill>
                  <a:srgbClr val="00B0F0"/>
                </a:solidFill>
                <a:latin typeface="Calibri" pitchFamily="34" charset="0"/>
              </a:rPr>
              <a:t>27%)</a:t>
            </a:r>
            <a:endParaRPr lang="en-IN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8992" y="571480"/>
          <a:ext cx="5438805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726"/>
                <a:gridCol w="1169990"/>
                <a:gridCol w="1462488"/>
                <a:gridCol w="1041601"/>
              </a:tblGrid>
              <a:tr h="540625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States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Area  </a:t>
                      </a:r>
                    </a:p>
                    <a:p>
                      <a:pPr algn="ctr"/>
                      <a:r>
                        <a:rPr lang="en-US" sz="1600" b="1" dirty="0" smtClean="0"/>
                        <a:t>(</a:t>
                      </a:r>
                      <a:r>
                        <a:rPr lang="en-US" sz="1600" b="1" dirty="0" err="1" smtClean="0"/>
                        <a:t>lakh</a:t>
                      </a:r>
                      <a:r>
                        <a:rPr lang="en-US" sz="1600" b="1" dirty="0" smtClean="0"/>
                        <a:t> ha)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Production </a:t>
                      </a:r>
                    </a:p>
                    <a:p>
                      <a:pPr algn="ctr"/>
                      <a:r>
                        <a:rPr lang="en-US" sz="1600" b="1" dirty="0" smtClean="0"/>
                        <a:t>(</a:t>
                      </a:r>
                      <a:r>
                        <a:rPr lang="en-US" sz="1600" b="1" dirty="0" err="1" smtClean="0"/>
                        <a:t>lakh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tonnes</a:t>
                      </a:r>
                      <a:r>
                        <a:rPr lang="en-US" sz="1600" b="1" dirty="0" smtClean="0"/>
                        <a:t>)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Yield </a:t>
                      </a:r>
                    </a:p>
                    <a:p>
                      <a:pPr algn="ctr"/>
                      <a:r>
                        <a:rPr lang="en-US" sz="1600" b="1" dirty="0" smtClean="0"/>
                        <a:t>(kg/ha)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Gujarat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14.14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23.58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1668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A.P.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7.75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8.02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 smtClean="0"/>
                        <a:t>1035</a:t>
                      </a:r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Telangana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3.51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2.06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1622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Karnataka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5.91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4.85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821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Rajasthan</a:t>
                      </a:r>
                      <a:endParaRPr lang="en-US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5.21</a:t>
                      </a:r>
                      <a:endParaRPr lang="en-US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10.56</a:t>
                      </a:r>
                      <a:endParaRPr lang="en-US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2028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Tamil Nadu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3.52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8.82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2509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Other states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5.51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9.86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0" dirty="0" smtClean="0"/>
                        <a:t>1789</a:t>
                      </a:r>
                      <a:endParaRPr lang="en-IN" sz="1600" b="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All India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 smtClean="0"/>
                        <a:t>45.55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 smtClean="0"/>
                        <a:t>67.70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 smtClean="0"/>
                        <a:t>1486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</a:tr>
              <a:tr h="312993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Source:</a:t>
                      </a:r>
                      <a:r>
                        <a:rPr lang="en-US" sz="1600" b="1" baseline="0" dirty="0" smtClean="0"/>
                        <a:t> DES, DAC &amp; FW </a:t>
                      </a:r>
                      <a:endParaRPr lang="en-IN" sz="1600" b="1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57" name="Picture 6" descr="Groundnut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14438"/>
            <a:ext cx="28082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8" name="Picture 2" descr="http://catalog.wlimg.com/1/1967050/other-images/108185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14875"/>
            <a:ext cx="2820988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649C7-6C4C-47C4-8293-5ACB21EE8D56}" type="slidenum">
              <a:rPr lang="en-IN"/>
              <a:pPr>
                <a:defRPr/>
              </a:pPr>
              <a:t>12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428992" y="4214818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786314" y="4214818"/>
          <a:ext cx="4000512" cy="244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755650" y="142875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MAJOR MUSTARD GROWING STATES –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2015-16*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79388" y="642938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dirty="0">
                <a:solidFill>
                  <a:srgbClr val="00B0F0"/>
                </a:solidFill>
                <a:latin typeface="Calibri" pitchFamily="34" charset="0"/>
              </a:rPr>
              <a:t>3. Rapeseed &amp; Mustard </a:t>
            </a:r>
            <a:r>
              <a:rPr lang="en-IN" sz="2400" b="1" dirty="0" smtClean="0">
                <a:solidFill>
                  <a:srgbClr val="00B0F0"/>
                </a:solidFill>
                <a:latin typeface="Calibri" pitchFamily="34" charset="0"/>
              </a:rPr>
              <a:t>(27%) </a:t>
            </a:r>
            <a:endParaRPr lang="en-IN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7175" y="642938"/>
          <a:ext cx="482453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35"/>
                <a:gridCol w="1019085"/>
                <a:gridCol w="1434461"/>
                <a:gridCol w="939756"/>
              </a:tblGrid>
              <a:tr h="602640">
                <a:tc>
                  <a:txBody>
                    <a:bodyPr/>
                    <a:lstStyle/>
                    <a:p>
                      <a:r>
                        <a:rPr lang="en-IN" dirty="0" smtClean="0"/>
                        <a:t>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lakh</a:t>
                      </a:r>
                      <a:r>
                        <a:rPr lang="en-US" dirty="0" smtClean="0"/>
                        <a:t> ha)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lakh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tonnes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 </a:t>
                      </a:r>
                    </a:p>
                    <a:p>
                      <a:r>
                        <a:rPr lang="en-US" dirty="0" smtClean="0"/>
                        <a:t>(kg/ha)</a:t>
                      </a:r>
                      <a:endParaRPr lang="en-IN" dirty="0"/>
                    </a:p>
                  </a:txBody>
                  <a:tcPr/>
                </a:tc>
              </a:tr>
              <a:tr h="344366">
                <a:tc>
                  <a:txBody>
                    <a:bodyPr/>
                    <a:lstStyle/>
                    <a:p>
                      <a:r>
                        <a:rPr lang="en-US" dirty="0" smtClean="0"/>
                        <a:t>Rajasthan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25.49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32.69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1282</a:t>
                      </a:r>
                      <a:endParaRPr lang="en-IN" dirty="0"/>
                    </a:p>
                  </a:txBody>
                  <a:tcPr/>
                </a:tc>
              </a:tr>
              <a:tr h="344366">
                <a:tc>
                  <a:txBody>
                    <a:bodyPr/>
                    <a:lstStyle/>
                    <a:p>
                      <a:r>
                        <a:rPr lang="en-US" dirty="0" smtClean="0"/>
                        <a:t>M.P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6.17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7.00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1135</a:t>
                      </a:r>
                      <a:endParaRPr lang="en-IN" dirty="0"/>
                    </a:p>
                  </a:txBody>
                  <a:tcPr/>
                </a:tc>
              </a:tr>
              <a:tr h="344366">
                <a:tc>
                  <a:txBody>
                    <a:bodyPr/>
                    <a:lstStyle/>
                    <a:p>
                      <a:r>
                        <a:rPr lang="en-US" dirty="0" smtClean="0"/>
                        <a:t>Haryana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5.05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8.05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1594</a:t>
                      </a:r>
                      <a:endParaRPr lang="en-IN" dirty="0"/>
                    </a:p>
                  </a:txBody>
                  <a:tcPr/>
                </a:tc>
              </a:tr>
              <a:tr h="344366">
                <a:tc>
                  <a:txBody>
                    <a:bodyPr/>
                    <a:lstStyle/>
                    <a:p>
                      <a:r>
                        <a:rPr lang="en-US" dirty="0" smtClean="0"/>
                        <a:t>U.P.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5.93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6.02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1015</a:t>
                      </a:r>
                      <a:endParaRPr lang="en-IN" dirty="0"/>
                    </a:p>
                  </a:txBody>
                  <a:tcPr/>
                </a:tc>
              </a:tr>
              <a:tr h="344366">
                <a:tc>
                  <a:txBody>
                    <a:bodyPr/>
                    <a:lstStyle/>
                    <a:p>
                      <a:r>
                        <a:rPr lang="en-IN" dirty="0" smtClean="0"/>
                        <a:t>West Bengal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4.58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4.99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1090</a:t>
                      </a:r>
                      <a:endParaRPr lang="en-IN" dirty="0"/>
                    </a:p>
                  </a:txBody>
                  <a:tcPr/>
                </a:tc>
              </a:tr>
              <a:tr h="344366">
                <a:tc>
                  <a:txBody>
                    <a:bodyPr/>
                    <a:lstStyle/>
                    <a:p>
                      <a:r>
                        <a:rPr lang="en-US" dirty="0" smtClean="0"/>
                        <a:t>Other 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10.4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9.47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911</a:t>
                      </a:r>
                      <a:endParaRPr lang="en-IN" dirty="0"/>
                    </a:p>
                  </a:txBody>
                  <a:tcPr/>
                </a:tc>
              </a:tr>
              <a:tr h="3443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India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57.62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68.22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1184</a:t>
                      </a:r>
                      <a:endParaRPr lang="en-IN" b="1" dirty="0"/>
                    </a:p>
                  </a:txBody>
                  <a:tcPr/>
                </a:tc>
              </a:tr>
              <a:tr h="344366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Source:</a:t>
                      </a:r>
                      <a:r>
                        <a:rPr lang="en-US" sz="1800" b="1" baseline="0" dirty="0" smtClean="0"/>
                        <a:t> DES, DAC &amp; FW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81" name="Picture 9" descr="Mustard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71563"/>
            <a:ext cx="36068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2" name="Picture 2" descr="http://mobsea.co/hm/img/Mustard_See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24400"/>
            <a:ext cx="3606800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B3A6B-F572-4CD0-B20E-876686099C96}" type="slidenum">
              <a:rPr lang="en-IN"/>
              <a:pPr>
                <a:defRPr/>
              </a:pPr>
              <a:t>13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976527" y="4214818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357686" y="4357694"/>
          <a:ext cx="4572000" cy="23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755650" y="214313"/>
            <a:ext cx="698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MAJOR SESAME GROWING STATES –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2015-16*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468313" y="714375"/>
            <a:ext cx="2735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dirty="0">
                <a:solidFill>
                  <a:srgbClr val="00B0F0"/>
                </a:solidFill>
                <a:latin typeface="Calibri" pitchFamily="34" charset="0"/>
              </a:rPr>
              <a:t>4. Sesame </a:t>
            </a:r>
            <a:r>
              <a:rPr lang="en-IN" sz="2400" b="1" dirty="0" smtClean="0">
                <a:solidFill>
                  <a:srgbClr val="00B0F0"/>
                </a:solidFill>
                <a:latin typeface="Calibri" pitchFamily="34" charset="0"/>
              </a:rPr>
              <a:t>(&gt;3%)</a:t>
            </a:r>
            <a:endParaRPr lang="en-IN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14750" y="714375"/>
          <a:ext cx="5214979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516"/>
                <a:gridCol w="1022872"/>
                <a:gridCol w="1449171"/>
                <a:gridCol w="1014420"/>
              </a:tblGrid>
              <a:tr h="691821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States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Area  </a:t>
                      </a:r>
                    </a:p>
                    <a:p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lakh</a:t>
                      </a:r>
                      <a:r>
                        <a:rPr lang="en-US" sz="1800" dirty="0" smtClean="0"/>
                        <a:t> ha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Production </a:t>
                      </a:r>
                    </a:p>
                    <a:p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lakh</a:t>
                      </a:r>
                      <a:r>
                        <a:rPr lang="en-US" sz="1800" dirty="0" smtClean="0"/>
                        <a:t> tons)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Yield </a:t>
                      </a:r>
                    </a:p>
                    <a:p>
                      <a:r>
                        <a:rPr lang="en-US" sz="1800" dirty="0" smtClean="0"/>
                        <a:t>(kg/ha)</a:t>
                      </a:r>
                      <a:endParaRPr lang="en-IN" sz="1800" dirty="0"/>
                    </a:p>
                  </a:txBody>
                  <a:tcPr/>
                </a:tc>
              </a:tr>
              <a:tr h="3910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  <a:endParaRPr kumimoji="0" lang="en-IN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3.67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1.15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314</a:t>
                      </a:r>
                      <a:endParaRPr lang="en-IN" sz="1600" dirty="0"/>
                    </a:p>
                  </a:txBody>
                  <a:tcPr/>
                </a:tc>
              </a:tr>
              <a:tr h="3910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U.P.</a:t>
                      </a:r>
                      <a:endParaRPr kumimoji="0" lang="en-IN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5.46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1.65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302</a:t>
                      </a:r>
                      <a:endParaRPr lang="en-IN" sz="1600" dirty="0"/>
                    </a:p>
                  </a:txBody>
                  <a:tcPr/>
                </a:tc>
              </a:tr>
              <a:tr h="3910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  <a:endParaRPr kumimoji="0" lang="en-IN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1.66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0.67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404</a:t>
                      </a:r>
                      <a:endParaRPr lang="en-IN" sz="1600" dirty="0"/>
                    </a:p>
                  </a:txBody>
                  <a:tcPr/>
                </a:tc>
              </a:tr>
              <a:tr h="3910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M.P.</a:t>
                      </a:r>
                      <a:endParaRPr kumimoji="0" lang="en-IN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3.65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1.97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540</a:t>
                      </a:r>
                      <a:endParaRPr lang="en-IN" sz="1600" dirty="0"/>
                    </a:p>
                  </a:txBody>
                  <a:tcPr/>
                </a:tc>
              </a:tr>
              <a:tr h="3910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2.28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2.14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941</a:t>
                      </a:r>
                      <a:endParaRPr lang="en-IN" sz="1600" dirty="0"/>
                    </a:p>
                  </a:txBody>
                  <a:tcPr/>
                </a:tc>
              </a:tr>
              <a:tr h="391029"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Other States</a:t>
                      </a:r>
                      <a:endParaRPr lang="en-IN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2.75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1.08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393</a:t>
                      </a:r>
                      <a:endParaRPr lang="en-IN" sz="1600" dirty="0"/>
                    </a:p>
                  </a:txBody>
                  <a:tcPr/>
                </a:tc>
              </a:tr>
              <a:tr h="39102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All India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 smtClean="0"/>
                        <a:t>19.47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 smtClean="0"/>
                        <a:t>8.66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 smtClean="0"/>
                        <a:t>445</a:t>
                      </a:r>
                      <a:endParaRPr lang="en-IN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603" name="Picture 10" descr="sesame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14438"/>
            <a:ext cx="313213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4" name="Picture 2" descr="http://www.shrilalmahal.org/products/11914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786313"/>
            <a:ext cx="32400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DDA22-CB09-486D-B46F-34F9196EF1BA}" type="slidenum">
              <a:rPr lang="en-IN"/>
              <a:pPr>
                <a:defRPr/>
              </a:pPr>
              <a:t>14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714744" y="4214818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357686" y="4357694"/>
          <a:ext cx="4572000" cy="224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755650" y="142875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00B050"/>
                </a:solidFill>
                <a:latin typeface="Calibri" pitchFamily="34" charset="0"/>
              </a:rPr>
              <a:t>MAJOR SUNFLOWER GROWING STATES – </a:t>
            </a:r>
            <a:r>
              <a:rPr lang="en-US" sz="2400" b="1" u="sng" dirty="0" smtClean="0">
                <a:solidFill>
                  <a:srgbClr val="00B050"/>
                </a:solidFill>
                <a:latin typeface="Calibri" pitchFamily="34" charset="0"/>
              </a:rPr>
              <a:t>2015-16*</a:t>
            </a:r>
            <a:endParaRPr lang="en-US" sz="2400" b="1" u="sng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468313" y="714375"/>
            <a:ext cx="3103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dirty="0">
                <a:solidFill>
                  <a:srgbClr val="00B0F0"/>
                </a:solidFill>
                <a:latin typeface="Calibri" pitchFamily="34" charset="0"/>
              </a:rPr>
              <a:t>5. Sunflower (&lt;</a:t>
            </a:r>
            <a:r>
              <a:rPr lang="en-IN" sz="2400" b="1" dirty="0" smtClean="0">
                <a:solidFill>
                  <a:srgbClr val="00B0F0"/>
                </a:solidFill>
                <a:latin typeface="Calibri" pitchFamily="34" charset="0"/>
              </a:rPr>
              <a:t>2%)</a:t>
            </a:r>
            <a:endParaRPr lang="en-IN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51275" y="642938"/>
          <a:ext cx="5040560" cy="281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776"/>
                <a:gridCol w="1016512"/>
                <a:gridCol w="1440160"/>
                <a:gridCol w="1008112"/>
              </a:tblGrid>
              <a:tr h="62911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States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Area  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lakh</a:t>
                      </a:r>
                      <a:r>
                        <a:rPr lang="en-US" sz="1400" dirty="0" smtClean="0"/>
                        <a:t> ha)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Production 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lakh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tonnes</a:t>
                      </a:r>
                      <a:r>
                        <a:rPr lang="en-US" sz="1400" dirty="0" smtClean="0"/>
                        <a:t>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Yield </a:t>
                      </a:r>
                    </a:p>
                    <a:p>
                      <a:pPr algn="ctr"/>
                      <a:r>
                        <a:rPr lang="en-US" sz="1400" dirty="0" smtClean="0"/>
                        <a:t>(kg/ha)</a:t>
                      </a:r>
                      <a:endParaRPr lang="en-IN" sz="1400" dirty="0"/>
                    </a:p>
                  </a:txBody>
                  <a:tcPr/>
                </a:tc>
              </a:tr>
              <a:tr h="35949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  <a:endParaRPr kumimoji="0" lang="en-IN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3.28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1.65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503</a:t>
                      </a:r>
                      <a:endParaRPr lang="en-IN" dirty="0"/>
                    </a:p>
                  </a:txBody>
                  <a:tcPr/>
                </a:tc>
              </a:tr>
              <a:tr h="35949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A.P</a:t>
                      </a:r>
                      <a:endParaRPr kumimoji="0" lang="en-IN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0.26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0.23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885</a:t>
                      </a:r>
                      <a:endParaRPr lang="en-IN" dirty="0"/>
                    </a:p>
                  </a:txBody>
                  <a:tcPr/>
                </a:tc>
              </a:tr>
              <a:tr h="35949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  <a:endParaRPr kumimoji="0" lang="en-IN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0.30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0.06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200</a:t>
                      </a:r>
                      <a:endParaRPr lang="en-IN" dirty="0"/>
                    </a:p>
                  </a:txBody>
                  <a:tcPr/>
                </a:tc>
              </a:tr>
              <a:tr h="359495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002060"/>
                          </a:solidFill>
                        </a:rPr>
                        <a:t>Others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0.90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1511</a:t>
                      </a:r>
                      <a:endParaRPr lang="en-IN" dirty="0"/>
                    </a:p>
                  </a:txBody>
                  <a:tcPr/>
                </a:tc>
              </a:tr>
              <a:tr h="3594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India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4.74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3.30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697</a:t>
                      </a:r>
                      <a:endParaRPr lang="en-IN" b="1" dirty="0"/>
                    </a:p>
                  </a:txBody>
                  <a:tcPr/>
                </a:tc>
              </a:tr>
              <a:tr h="359495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Source:</a:t>
                      </a:r>
                      <a:r>
                        <a:rPr lang="en-US" sz="1600" b="1" baseline="0" dirty="0" smtClean="0"/>
                        <a:t> DES, DAC &amp; FW </a:t>
                      </a:r>
                      <a:endParaRPr lang="en-IN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619" name="Picture 6" descr="Sunflower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14438"/>
            <a:ext cx="287972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2" descr="http://www.onlyfoods.net/wp-content/uploads/2012/02/Sunflower-Seed-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941888"/>
            <a:ext cx="28797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3608A-CDD6-44E6-B951-44D67BDD74E9}" type="slidenum">
              <a:rPr lang="en-IN"/>
              <a:pPr>
                <a:defRPr/>
              </a:pPr>
              <a:t>15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857620" y="3643314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572000" y="3857628"/>
          <a:ext cx="428624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755650" y="285750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MAJOR SAFFLOWER GROWING STATES –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2015-16*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468313" y="714375"/>
            <a:ext cx="2735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rgbClr val="00B0F0"/>
                </a:solidFill>
                <a:latin typeface="Calibri" pitchFamily="34" charset="0"/>
              </a:rPr>
              <a:t>6. Safflower (&lt;1%)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51275" y="785813"/>
          <a:ext cx="5040560" cy="2731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776"/>
                <a:gridCol w="1016512"/>
                <a:gridCol w="1440160"/>
                <a:gridCol w="1008112"/>
              </a:tblGrid>
              <a:tr h="85725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  </a:t>
                      </a:r>
                    </a:p>
                    <a:p>
                      <a:pPr algn="ctr"/>
                      <a:r>
                        <a:rPr lang="en-US" dirty="0" smtClean="0"/>
                        <a:t>(lakh ha)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Production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lakh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tonnes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Yield </a:t>
                      </a:r>
                    </a:p>
                    <a:p>
                      <a:pPr algn="ctr"/>
                      <a:r>
                        <a:rPr lang="en-US" dirty="0" smtClean="0"/>
                        <a:t>(kg/ha)</a:t>
                      </a:r>
                      <a:endParaRPr lang="en-IN" dirty="0"/>
                    </a:p>
                  </a:txBody>
                  <a:tcPr/>
                </a:tc>
              </a:tr>
              <a:tr h="30004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0.74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0.16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213</a:t>
                      </a:r>
                      <a:endParaRPr lang="en-IN" b="0" dirty="0"/>
                    </a:p>
                  </a:txBody>
                  <a:tcPr/>
                </a:tc>
              </a:tr>
              <a:tr h="29147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0.54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0.40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741</a:t>
                      </a:r>
                      <a:endParaRPr lang="en-IN" b="0" dirty="0"/>
                    </a:p>
                  </a:txBody>
                  <a:tcPr/>
                </a:tc>
              </a:tr>
              <a:tr h="274334">
                <a:tc>
                  <a:txBody>
                    <a:bodyPr/>
                    <a:lstStyle/>
                    <a:p>
                      <a:r>
                        <a:rPr lang="en-IN" b="0" dirty="0" smtClean="0">
                          <a:solidFill>
                            <a:srgbClr val="002060"/>
                          </a:solidFill>
                        </a:rPr>
                        <a:t>Others</a:t>
                      </a:r>
                      <a:endParaRPr lang="en-IN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0.16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0.08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500</a:t>
                      </a:r>
                      <a:endParaRPr lang="en-IN" b="0" dirty="0"/>
                    </a:p>
                  </a:txBody>
                  <a:tcPr/>
                </a:tc>
              </a:tr>
              <a:tr h="2657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India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1.44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0.64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446</a:t>
                      </a:r>
                      <a:endParaRPr lang="en-IN" b="1" dirty="0"/>
                    </a:p>
                  </a:txBody>
                  <a:tcPr/>
                </a:tc>
              </a:tr>
              <a:tr h="410847">
                <a:tc gridSpan="4">
                  <a:txBody>
                    <a:bodyPr/>
                    <a:lstStyle/>
                    <a:p>
                      <a:r>
                        <a:rPr lang="en-US" sz="1800" b="1" dirty="0" smtClean="0"/>
                        <a:t>Source:</a:t>
                      </a:r>
                      <a:r>
                        <a:rPr lang="en-US" sz="1800" b="1" baseline="0" dirty="0" smtClean="0"/>
                        <a:t> DES, DAC &amp; FW 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43" name="Picture 6" descr="Safflower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85875"/>
            <a:ext cx="324961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" descr="http://www.agricomimpex.com/images/products/Safflower_s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072063"/>
            <a:ext cx="324167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ABFBF-B811-4F15-BBFC-123783260B9F}" type="slidenum">
              <a:rPr lang="en-IN"/>
              <a:pPr>
                <a:defRPr/>
              </a:pPr>
              <a:t>16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857620" y="3643314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286248" y="39290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755650" y="214313"/>
            <a:ext cx="698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MAJOR NIGER GROWING STATES  –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2015-16*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68313" y="714375"/>
            <a:ext cx="2735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rgbClr val="00B0F0"/>
                </a:solidFill>
                <a:latin typeface="Calibri" pitchFamily="34" charset="0"/>
              </a:rPr>
              <a:t>7. Niger (&lt;1%)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51275" y="857250"/>
          <a:ext cx="5040560" cy="292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776"/>
                <a:gridCol w="1016512"/>
                <a:gridCol w="1440160"/>
                <a:gridCol w="1008112"/>
              </a:tblGrid>
              <a:tr h="668045">
                <a:tc>
                  <a:txBody>
                    <a:bodyPr/>
                    <a:lstStyle/>
                    <a:p>
                      <a:r>
                        <a:rPr lang="en-IN" dirty="0" smtClean="0"/>
                        <a:t>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 </a:t>
                      </a:r>
                    </a:p>
                    <a:p>
                      <a:r>
                        <a:rPr lang="en-US" dirty="0" smtClean="0"/>
                        <a:t>(lakh ha)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lakh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tonnes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 </a:t>
                      </a:r>
                    </a:p>
                    <a:p>
                      <a:r>
                        <a:rPr lang="en-US" dirty="0" smtClean="0"/>
                        <a:t>(kg/ha)</a:t>
                      </a:r>
                      <a:endParaRPr lang="en-IN" dirty="0"/>
                    </a:p>
                  </a:txBody>
                  <a:tcPr/>
                </a:tc>
              </a:tr>
              <a:tr h="30002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M.P.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0.80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0.26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325</a:t>
                      </a:r>
                      <a:endParaRPr lang="en-IN" b="0" dirty="0"/>
                    </a:p>
                  </a:txBody>
                  <a:tcPr/>
                </a:tc>
              </a:tr>
              <a:tr h="3817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Odisha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0.64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0.23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353</a:t>
                      </a:r>
                      <a:endParaRPr lang="en-IN" b="0" dirty="0"/>
                    </a:p>
                  </a:txBody>
                  <a:tcPr/>
                </a:tc>
              </a:tr>
              <a:tr h="32236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0.61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0.10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160</a:t>
                      </a:r>
                      <a:endParaRPr lang="en-IN" b="0" dirty="0"/>
                    </a:p>
                  </a:txBody>
                  <a:tcPr/>
                </a:tc>
              </a:tr>
              <a:tr h="3817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Maharashtra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0.03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214</a:t>
                      </a:r>
                      <a:endParaRPr lang="en-IN" b="0" dirty="0"/>
                    </a:p>
                  </a:txBody>
                  <a:tcPr/>
                </a:tc>
              </a:tr>
              <a:tr h="381740">
                <a:tc>
                  <a:txBody>
                    <a:bodyPr/>
                    <a:lstStyle/>
                    <a:p>
                      <a:r>
                        <a:rPr lang="en-IN" b="0" dirty="0" smtClean="0">
                          <a:solidFill>
                            <a:srgbClr val="002060"/>
                          </a:solidFill>
                        </a:rPr>
                        <a:t>Others</a:t>
                      </a:r>
                      <a:endParaRPr lang="en-IN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0.33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0.15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455</a:t>
                      </a:r>
                      <a:endParaRPr lang="en-IN" b="0" dirty="0"/>
                    </a:p>
                  </a:txBody>
                  <a:tcPr/>
                </a:tc>
              </a:tr>
              <a:tr h="3817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India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2.52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0.77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306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70" name="Picture 7" descr="ni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14438"/>
            <a:ext cx="303212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1" name="Picture 4" descr="http://www.valupets.com/products/images/products/Wild%20Bird%20Niger%20Seed%2025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000625"/>
            <a:ext cx="31035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0358B-0A24-4F27-BF59-710DE38DDDAF}" type="slidenum">
              <a:rPr lang="en-IN"/>
              <a:pPr>
                <a:defRPr/>
              </a:pPr>
              <a:t>17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786182" y="3929066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429124" y="39290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755650" y="214313"/>
            <a:ext cx="698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MAJOR LINSEED GROWING STATES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–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2015-16*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00063" y="714375"/>
            <a:ext cx="2735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rgbClr val="00B0F0"/>
                </a:solidFill>
                <a:latin typeface="Calibri" pitchFamily="34" charset="0"/>
              </a:rPr>
              <a:t>8. Linseed  (&lt;1%)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51275" y="785813"/>
          <a:ext cx="5078444" cy="318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19"/>
                <a:gridCol w="1024152"/>
                <a:gridCol w="1450984"/>
                <a:gridCol w="1015689"/>
              </a:tblGrid>
              <a:tr h="62828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States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  </a:t>
                      </a:r>
                    </a:p>
                    <a:p>
                      <a:pPr algn="ctr"/>
                      <a:r>
                        <a:rPr lang="en-US" sz="1600" dirty="0" smtClean="0"/>
                        <a:t>(lakh ha)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Production 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lakh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tonnes</a:t>
                      </a:r>
                      <a:r>
                        <a:rPr lang="en-US" sz="1600" dirty="0" smtClean="0"/>
                        <a:t>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Yield </a:t>
                      </a:r>
                    </a:p>
                    <a:p>
                      <a:pPr algn="ctr"/>
                      <a:r>
                        <a:rPr lang="en-US" sz="1600" dirty="0" smtClean="0"/>
                        <a:t>(kg/ha)</a:t>
                      </a:r>
                      <a:endParaRPr lang="en-IN" sz="1600" dirty="0"/>
                    </a:p>
                  </a:txBody>
                  <a:tcPr/>
                </a:tc>
              </a:tr>
              <a:tr h="35902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M.P.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1.16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0.55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471</a:t>
                      </a:r>
                      <a:endParaRPr lang="en-IN" b="0" dirty="0"/>
                    </a:p>
                  </a:txBody>
                  <a:tcPr/>
                </a:tc>
              </a:tr>
              <a:tr h="35902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Maharashtra</a:t>
                      </a:r>
                      <a:endParaRPr lang="en-US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0.16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0.03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188</a:t>
                      </a:r>
                      <a:endParaRPr lang="en-IN" b="0" dirty="0"/>
                    </a:p>
                  </a:txBody>
                  <a:tcPr/>
                </a:tc>
              </a:tr>
              <a:tr h="35902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0.17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0.08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460</a:t>
                      </a:r>
                      <a:endParaRPr lang="en-IN" b="0" dirty="0"/>
                    </a:p>
                  </a:txBody>
                  <a:tcPr/>
                </a:tc>
              </a:tr>
              <a:tr h="27468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0.27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0.08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292</a:t>
                      </a:r>
                      <a:endParaRPr lang="en-IN" b="0" dirty="0"/>
                    </a:p>
                  </a:txBody>
                  <a:tcPr/>
                </a:tc>
              </a:tr>
              <a:tr h="359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 smtClean="0">
                          <a:solidFill>
                            <a:srgbClr val="002060"/>
                          </a:solidFill>
                        </a:rPr>
                        <a:t>Odisha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0.10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 smtClean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480</a:t>
                      </a:r>
                      <a:endParaRPr lang="en-IN" b="0" dirty="0"/>
                    </a:p>
                  </a:txBody>
                  <a:tcPr/>
                </a:tc>
              </a:tr>
              <a:tr h="359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 smtClean="0">
                          <a:solidFill>
                            <a:srgbClr val="002060"/>
                          </a:solidFill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1.12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0.53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473</a:t>
                      </a:r>
                      <a:endParaRPr lang="en-IN" b="0" dirty="0"/>
                    </a:p>
                  </a:txBody>
                  <a:tcPr/>
                </a:tc>
              </a:tr>
              <a:tr h="3590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India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2.98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1.32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442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99" name="Picture 6" descr="Linseed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85875"/>
            <a:ext cx="3276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0" name="Picture 2" descr="http://www.reallywildbirdfood.co.uk/images_seeds/linseed-3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857750"/>
            <a:ext cx="327818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52B1C-1DD5-4AAE-B53C-A6AA2FD0686E}" type="slidenum">
              <a:rPr lang="en-IN" sz="1600"/>
              <a:pPr>
                <a:defRPr/>
              </a:pPr>
              <a:t>18</a:t>
            </a:fld>
            <a:endParaRPr lang="en-I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4071942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643438" y="4143380"/>
          <a:ext cx="4357686" cy="257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755650" y="214313"/>
            <a:ext cx="698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MAJOR CASTOR GROWING STATES  –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2015-16*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68313" y="714375"/>
            <a:ext cx="2735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rgbClr val="00B0F0"/>
                </a:solidFill>
                <a:latin typeface="Calibri" pitchFamily="34" charset="0"/>
              </a:rPr>
              <a:t>9. Castor  (&gt;6%)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51275" y="981075"/>
          <a:ext cx="514988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952"/>
                <a:gridCol w="1038558"/>
                <a:gridCol w="1471395"/>
                <a:gridCol w="1029976"/>
              </a:tblGrid>
              <a:tr h="601151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  </a:t>
                      </a:r>
                    </a:p>
                    <a:p>
                      <a:pPr algn="ctr"/>
                      <a:r>
                        <a:rPr lang="en-US" dirty="0" smtClean="0"/>
                        <a:t>(lakh ha)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Production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lakh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tonnes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Yield </a:t>
                      </a:r>
                    </a:p>
                    <a:p>
                      <a:pPr algn="ctr"/>
                      <a:r>
                        <a:rPr lang="en-US" dirty="0" smtClean="0"/>
                        <a:t>(kg/ha)</a:t>
                      </a:r>
                      <a:endParaRPr lang="en-IN" dirty="0"/>
                    </a:p>
                  </a:txBody>
                  <a:tcPr/>
                </a:tc>
              </a:tr>
              <a:tr h="34351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7.02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13.13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1870</a:t>
                      </a:r>
                      <a:endParaRPr lang="en-IN" b="0" dirty="0"/>
                    </a:p>
                  </a:txBody>
                  <a:tcPr/>
                </a:tc>
              </a:tr>
              <a:tr h="34351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1.91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2.70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1410</a:t>
                      </a:r>
                      <a:endParaRPr lang="en-IN" b="0" dirty="0"/>
                    </a:p>
                  </a:txBody>
                  <a:tcPr/>
                </a:tc>
              </a:tr>
              <a:tr h="34351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A.P</a:t>
                      </a:r>
                      <a:endParaRPr kumimoji="0" lang="en-IN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0.51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0.29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569</a:t>
                      </a:r>
                      <a:endParaRPr lang="en-IN" b="0" dirty="0"/>
                    </a:p>
                  </a:txBody>
                  <a:tcPr/>
                </a:tc>
              </a:tr>
              <a:tr h="343515">
                <a:tc>
                  <a:txBody>
                    <a:bodyPr/>
                    <a:lstStyle/>
                    <a:p>
                      <a:r>
                        <a:rPr lang="en-IN" b="0" dirty="0" smtClean="0">
                          <a:solidFill>
                            <a:srgbClr val="002060"/>
                          </a:solidFill>
                        </a:rPr>
                        <a:t>Others</a:t>
                      </a:r>
                      <a:endParaRPr lang="en-IN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0.93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0.38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0" dirty="0" smtClean="0"/>
                        <a:t>409</a:t>
                      </a:r>
                      <a:endParaRPr lang="en-IN" b="0" dirty="0"/>
                    </a:p>
                  </a:txBody>
                  <a:tcPr/>
                </a:tc>
              </a:tr>
              <a:tr h="3435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India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10.37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16.50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 smtClean="0"/>
                        <a:t>1591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713" name="Picture 7" descr="castorfinal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43000"/>
            <a:ext cx="3205163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4" name="Picture 2" descr="http://img.tradeindia.com/fp/1/302/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786313"/>
            <a:ext cx="31337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A1B9-B8EE-4203-B0C1-BDB9B1B64F2A}" type="slidenum">
              <a:rPr lang="en-IN"/>
              <a:pPr>
                <a:defRPr/>
              </a:pPr>
              <a:t>19</a:t>
            </a:fld>
            <a:endParaRPr lang="en-IN"/>
          </a:p>
        </p:txBody>
      </p:sp>
      <p:graphicFrame>
        <p:nvGraphicFramePr>
          <p:cNvPr id="11" name="Chart 10"/>
          <p:cNvGraphicFramePr/>
          <p:nvPr/>
        </p:nvGraphicFramePr>
        <p:xfrm>
          <a:off x="4429124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57620" y="3571876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*4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Advance estimate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14282" y="1"/>
            <a:ext cx="8643998" cy="5714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Top 10 Oilseed producing countries - 2014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8401080" cy="59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4643470"/>
                <a:gridCol w="1357322"/>
                <a:gridCol w="785818"/>
              </a:tblGrid>
              <a:tr h="8131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Major oilseed producing countries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Oilseeds</a:t>
                      </a:r>
                      <a:r>
                        <a:rPr lang="en-US" sz="1600" b="1" baseline="0" dirty="0" smtClean="0"/>
                        <a:t> produced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Production</a:t>
                      </a:r>
                      <a:r>
                        <a:rPr lang="en-US" sz="1600" b="1" baseline="0" dirty="0" smtClean="0"/>
                        <a:t> (lakh tonnes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% share</a:t>
                      </a:r>
                      <a:endParaRPr lang="en-US" sz="1400" b="1" dirty="0"/>
                    </a:p>
                  </a:txBody>
                  <a:tcPr/>
                </a:tc>
              </a:tr>
              <a:tr h="384673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Soybean, Groundnut, Sunflower, Rapeseed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1125.25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384673"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Soybean, Groundnut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871.64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384673">
                <a:tc>
                  <a:txBody>
                    <a:bodyPr/>
                    <a:lstStyle/>
                    <a:p>
                      <a:r>
                        <a:rPr lang="en-US" dirty="0" smtClean="0"/>
                        <a:t>Argentina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Soybean, Groundnut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545.64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63246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Groundnut, Rapeseed, Soybean, Sunflower, Castor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419.64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632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India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Soybean, Groundnut, R&amp;M, Sesame, Sunflower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253.77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84673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Rapeseed, Soybean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216.04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84673">
                <a:tc>
                  <a:txBody>
                    <a:bodyPr/>
                    <a:lstStyle/>
                    <a:p>
                      <a:r>
                        <a:rPr lang="en-US" dirty="0" smtClean="0"/>
                        <a:t>Ukraine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Sunflower, Soybean, Rapeseed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123.32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84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Russian Fed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Sunflower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90.34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84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Paraguay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Soybean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99.75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84673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Rapeseed, Sunflower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70.82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84673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929.57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846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World Total (Source: FAO STAT)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4745.78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391F4-DD80-435C-81F0-9BEE1D0D54D4}" type="slidenum">
              <a:rPr lang="en-IN"/>
              <a:pPr>
                <a:defRPr/>
              </a:pPr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/>
              <a:t>Yield potential (Kg/ha) in oilseeds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320118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524000"/>
                <a:gridCol w="1524000"/>
                <a:gridCol w="1223978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Crop/Season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World</a:t>
                      </a:r>
                      <a:r>
                        <a:rPr lang="en-IN" b="1" baseline="0" dirty="0" smtClean="0">
                          <a:solidFill>
                            <a:schemeClr val="tx1"/>
                          </a:solidFill>
                        </a:rPr>
                        <a:t> Avg. (2003-06)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National Avg.        </a:t>
                      </a:r>
                      <a:r>
                        <a:rPr lang="en-IN" b="1" baseline="0" dirty="0" smtClean="0">
                          <a:solidFill>
                            <a:schemeClr val="tx1"/>
                          </a:solidFill>
                        </a:rPr>
                        <a:t>(2007-12)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FLD </a:t>
                      </a:r>
                      <a:r>
                        <a:rPr lang="en-IN" b="1" baseline="0" dirty="0" smtClean="0">
                          <a:solidFill>
                            <a:schemeClr val="tx1"/>
                          </a:solidFill>
                        </a:rPr>
                        <a:t>(2009-12)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Highest State Average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Groundnut -K</a:t>
                      </a:r>
                      <a:endParaRPr lang="en-IN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1573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1167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1821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2202 – TN-2011-12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Groundnut –R/S</a:t>
                      </a:r>
                      <a:endParaRPr lang="en-IN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1849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2432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3751 – TN-2011-12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Soybean - K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2278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1166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1627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1966 – AP-2007-08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Rapeseed Mustard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1708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1128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1841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1869 – Har-2010-11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Sunflower-R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1242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760 (R)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1453 (R)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2286-UP-2009-10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Castor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-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1454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2798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2054 – Guj.-2011-12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Sesame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441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387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651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918 –WB-2011-12</a:t>
                      </a:r>
                      <a:endParaRPr lang="en-IN" sz="1600" dirty="0"/>
                    </a:p>
                  </a:txBody>
                  <a:tcPr/>
                </a:tc>
              </a:tr>
              <a:tr h="275918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Linseed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872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413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dirty="0" smtClean="0"/>
                        <a:t>981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889 – Bihar-2010-11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1600" b="1" dirty="0" smtClean="0"/>
                        <a:t>Source:</a:t>
                      </a:r>
                      <a:r>
                        <a:rPr lang="en-US" sz="1600" b="1" baseline="0" dirty="0" smtClean="0"/>
                        <a:t> FAO STAT, ICAR-FLD and DES, DAC&amp;FW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75EED-6238-4326-A1CB-1927A8F93140}" type="slidenum">
              <a:rPr lang="en-IN"/>
              <a:pPr>
                <a:defRPr/>
              </a:pPr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Success stories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196290" cy="3899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8567"/>
                <a:gridCol w="1528567"/>
                <a:gridCol w="5139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Crop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Technologies/Incentives</a:t>
                      </a:r>
                      <a:endParaRPr lang="en-US" dirty="0"/>
                    </a:p>
                  </a:txBody>
                  <a:tcPr marL="96520" marR="96520"/>
                </a:tc>
              </a:tr>
              <a:tr h="575303">
                <a:tc>
                  <a:txBody>
                    <a:bodyPr/>
                    <a:lstStyle/>
                    <a:p>
                      <a:r>
                        <a:rPr lang="en-US" dirty="0" smtClean="0"/>
                        <a:t>Gujarat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Groundnut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Sprinkler irrigation  - </a:t>
                      </a:r>
                      <a:r>
                        <a:rPr lang="en-US" baseline="0" dirty="0" smtClean="0"/>
                        <a:t>Rabi- 2015</a:t>
                      </a:r>
                      <a:endParaRPr lang="en-US" dirty="0" smtClean="0"/>
                    </a:p>
                    <a:p>
                      <a:pPr algn="just"/>
                      <a:endParaRPr lang="en-US" dirty="0"/>
                    </a:p>
                  </a:txBody>
                  <a:tcPr marL="96520" marR="96520"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en-US" dirty="0" smtClean="0"/>
                        <a:t>Maharashtra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Soybean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Supply</a:t>
                      </a:r>
                      <a:r>
                        <a:rPr lang="en-US" baseline="0" dirty="0" smtClean="0"/>
                        <a:t> of &gt;3000 Ridge/Furrow maker  lead to &gt;40% area coverage under  Ridge/Furrow /BBF - Kharif - 2014</a:t>
                      </a:r>
                      <a:endParaRPr lang="en-US" dirty="0" smtClean="0"/>
                    </a:p>
                    <a:p>
                      <a:pPr algn="just"/>
                      <a:endParaRPr lang="en-US" dirty="0"/>
                    </a:p>
                  </a:txBody>
                  <a:tcPr marL="96520" marR="96520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US" dirty="0" smtClean="0"/>
                        <a:t>Maharashtra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Soybean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</a:t>
                      </a:r>
                      <a:r>
                        <a:rPr lang="en-US" baseline="0" dirty="0" smtClean="0"/>
                        <a:t> scale inter-cropping of s</a:t>
                      </a:r>
                      <a:r>
                        <a:rPr lang="en-US" dirty="0" smtClean="0"/>
                        <a:t>oybean with </a:t>
                      </a:r>
                      <a:r>
                        <a:rPr lang="en-US" dirty="0" err="1" smtClean="0"/>
                        <a:t>arhar</a:t>
                      </a:r>
                      <a:r>
                        <a:rPr lang="en-US" dirty="0" smtClean="0"/>
                        <a:t> over an</a:t>
                      </a:r>
                      <a:r>
                        <a:rPr lang="en-US" baseline="0" dirty="0" smtClean="0"/>
                        <a:t> area of &gt;2 lakh ha - Kharif – 2015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Sesame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Top of subsidy of Rs. 88/- per kg given by the State Government lead</a:t>
                      </a:r>
                      <a:r>
                        <a:rPr lang="en-US" baseline="0" dirty="0" smtClean="0"/>
                        <a:t> to area expansion of &gt;1 lakh ha in Bundelkhand region of UP – Kharif - 2015</a:t>
                      </a:r>
                      <a:endParaRPr lang="en-US" dirty="0"/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D8A22-FEFE-43FA-A98A-63B9FFD86F32}" type="slidenum">
              <a:rPr lang="en-IN"/>
              <a:pPr>
                <a:defRPr/>
              </a:pPr>
              <a:t>21</a:t>
            </a:fld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3"/>
          </a:xfrm>
          <a:ln>
            <a:solidFill>
              <a:srgbClr val="FFFF00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MSP and market price of oilseed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714375"/>
          <a:ext cx="8568952" cy="5176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940"/>
                <a:gridCol w="1004123"/>
                <a:gridCol w="993991"/>
                <a:gridCol w="2333046"/>
                <a:gridCol w="1026523"/>
                <a:gridCol w="1508329"/>
              </a:tblGrid>
              <a:tr h="4428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Crops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2015-16</a:t>
                      </a:r>
                      <a:endParaRPr lang="en-IN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2016-17</a:t>
                      </a:r>
                      <a:endParaRPr lang="en-IN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Average Market price – 2015-16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677">
                <a:tc vMerge="1">
                  <a:txBody>
                    <a:bodyPr/>
                    <a:lstStyle/>
                    <a:p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State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/>
                        <a:t>Price during</a:t>
                      </a:r>
                      <a:r>
                        <a:rPr lang="en-IN" sz="2400" b="1" baseline="0" dirty="0" smtClean="0"/>
                        <a:t> peak season </a:t>
                      </a:r>
                      <a:r>
                        <a:rPr lang="en-US" b="1" dirty="0" smtClean="0">
                          <a:latin typeface="Calibri" pitchFamily="34" charset="0"/>
                        </a:rPr>
                        <a:t>(Rs./qtl.)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321">
                <a:tc vMerge="1">
                  <a:txBody>
                    <a:bodyPr/>
                    <a:lstStyle/>
                    <a:p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Month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Price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66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Soybean (Y)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2600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2775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MP, </a:t>
                      </a:r>
                      <a:r>
                        <a:rPr lang="en-IN" sz="1800" dirty="0" err="1" smtClean="0"/>
                        <a:t>Maha</a:t>
                      </a:r>
                      <a:r>
                        <a:rPr lang="en-IN" sz="1800" dirty="0" smtClean="0"/>
                        <a:t>,</a:t>
                      </a:r>
                      <a:r>
                        <a:rPr lang="en-IN" sz="1800" baseline="0" dirty="0" smtClean="0"/>
                        <a:t> Raj 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Oct-Dec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3529-3608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Groundnut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4030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4220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AP, </a:t>
                      </a:r>
                      <a:r>
                        <a:rPr lang="en-IN" sz="1800" dirty="0" err="1" smtClean="0"/>
                        <a:t>Guj</a:t>
                      </a:r>
                      <a:r>
                        <a:rPr lang="en-IN" sz="1800" dirty="0" smtClean="0"/>
                        <a:t>, TN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Oct-Dec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5622-6209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Mustard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3350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*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err="1" smtClean="0"/>
                        <a:t>Har</a:t>
                      </a:r>
                      <a:r>
                        <a:rPr lang="en-IN" sz="1800" dirty="0" smtClean="0"/>
                        <a:t>., MP, Raj., UP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Mar-Apr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3473-3758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Sesame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4700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5000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All India**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Oct-Nov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5899-5956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9622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Sunflower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3800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3950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AP, </a:t>
                      </a:r>
                      <a:r>
                        <a:rPr lang="en-IN" sz="1800" dirty="0" err="1" smtClean="0"/>
                        <a:t>Karn</a:t>
                      </a:r>
                      <a:r>
                        <a:rPr lang="en-IN" sz="1800" dirty="0" smtClean="0"/>
                        <a:t>, </a:t>
                      </a:r>
                      <a:r>
                        <a:rPr lang="en-IN" sz="1800" dirty="0" err="1" smtClean="0"/>
                        <a:t>Maha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Oct-Dec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3505-4172</a:t>
                      </a:r>
                    </a:p>
                    <a:p>
                      <a:pPr algn="r"/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6018">
                <a:tc gridSpan="5">
                  <a:txBody>
                    <a:bodyPr/>
                    <a:lstStyle/>
                    <a:p>
                      <a:r>
                        <a:rPr lang="en-IN" sz="2400" dirty="0" smtClean="0"/>
                        <a:t>* Yet to be announced . Source: **Trade Division</a:t>
                      </a:r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0ABF-F275-45CB-9F7E-A80F3C0C5D12}" type="slidenum">
              <a:rPr lang="en-IN"/>
              <a:pPr>
                <a:defRPr/>
              </a:pPr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Oil Industry - at a Glance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of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 of Units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Annual capacity (million tonnes)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Capacity utilization (%)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Oil Mills           </a:t>
                      </a:r>
                      <a:r>
                        <a:rPr lang="en-US" baseline="0" dirty="0" smtClean="0"/>
                        <a:t> (crushing units)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20-30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Solvant</a:t>
                      </a:r>
                      <a:r>
                        <a:rPr lang="en-US" dirty="0" smtClean="0"/>
                        <a:t> Extraction</a:t>
                      </a:r>
                      <a:r>
                        <a:rPr lang="en-US" baseline="0" dirty="0" smtClean="0"/>
                        <a:t> Plants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Refineries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Vanaspati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 smtClean="0"/>
                        <a:t>Source: </a:t>
                      </a:r>
                      <a:r>
                        <a:rPr lang="en-US" b="1" dirty="0" err="1" smtClean="0"/>
                        <a:t>Solvant</a:t>
                      </a:r>
                      <a:r>
                        <a:rPr lang="en-US" b="1" dirty="0" smtClean="0"/>
                        <a:t> Extractors</a:t>
                      </a:r>
                      <a:r>
                        <a:rPr lang="en-US" b="1" baseline="0" dirty="0" smtClean="0"/>
                        <a:t> Association of India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3D887-6B25-458D-92CB-4B2E8C535812}" type="slidenum">
              <a:rPr lang="en-IN"/>
              <a:pPr>
                <a:defRPr/>
              </a:pPr>
              <a:t>23</a:t>
            </a:fld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Major Constraint in yield improvement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786437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Continued dependence on rainfed production system leading to larger fluctuation in area and yield with more variation in groundnut.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Shorter  crop duration and lack of hybrids.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Farmer’s priority to cereals under irrigated condition due to assured buy back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Growing import depressing domestic market and production.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 Inability of states to provide matching share of 40% by General Category and 10% by NE &amp; Hill.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9C0E2-062A-48AD-96DC-C16EEEB5C915}" type="slidenum">
              <a:rPr lang="en-IN"/>
              <a:pPr>
                <a:defRPr/>
              </a:pPr>
              <a:t>24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STRATEGIES</a:t>
            </a:r>
            <a:endParaRPr lang="en-US" b="1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5000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US" sz="2800" b="1" smtClean="0"/>
              <a:t>Diversification of area from low yielding cereals and use of rice-fallows.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b="1" smtClean="0"/>
              <a:t>Intercropping of oilseeds with pulses / cereals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b="1" smtClean="0"/>
              <a:t>Liberal support for protective irrigations &amp; mechanization for promotion of potential technologies.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b="1" smtClean="0"/>
              <a:t>Increasing SRR with varietal replacement.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b="1" smtClean="0"/>
              <a:t>Enhancing procurement  of oilseeds.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b="1" smtClean="0"/>
              <a:t>Processing support in new/non-traditional areas.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smtClean="0"/>
          </a:p>
          <a:p>
            <a:pPr algn="just" eaLnBrk="1" hangingPunct="1"/>
            <a:endParaRPr lang="en-US" sz="2800" smtClean="0"/>
          </a:p>
          <a:p>
            <a:pPr algn="just" eaLnBrk="1" hangingPunct="1"/>
            <a:endParaRPr lang="en-US" sz="2800" smtClean="0"/>
          </a:p>
          <a:p>
            <a:pPr algn="just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87E22-13A3-46B3-A690-95F08CABB3FE}" type="slidenum">
              <a:rPr lang="en-IN"/>
              <a:pPr>
                <a:defRPr/>
              </a:pPr>
              <a:t>25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Production Targets of Oilseeds</a:t>
            </a:r>
            <a:endParaRPr lang="en-IN" sz="2800" b="1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1" cy="391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857"/>
                <a:gridCol w="1357322"/>
                <a:gridCol w="1658950"/>
                <a:gridCol w="1357322"/>
                <a:gridCol w="1553350"/>
              </a:tblGrid>
              <a:tr h="370840">
                <a:tc gridSpan="5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(Qty. in million tonnes)</a:t>
                      </a:r>
                      <a:endParaRPr lang="en-US" dirty="0"/>
                    </a:p>
                  </a:txBody>
                  <a:tcPr marL="96520" marR="965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Oilseeds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Highest production 2013-14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2021-22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Medium Term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2026-27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Long Term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2030-31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11.86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16.50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18.50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20.00</a:t>
                      </a:r>
                      <a:endParaRPr lang="en-US" dirty="0"/>
                    </a:p>
                  </a:txBody>
                  <a:tcPr marL="96520" marR="96520"/>
                </a:tc>
              </a:tr>
              <a:tr h="400684">
                <a:tc>
                  <a:txBody>
                    <a:bodyPr/>
                    <a:lstStyle/>
                    <a:p>
                      <a:r>
                        <a:rPr lang="en-US" dirty="0" smtClean="0"/>
                        <a:t>Groundnut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9.71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11.25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 &amp; 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7.88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11.25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Sesame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 *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2.58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4.00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32.75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42.10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46.85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50.50</a:t>
                      </a:r>
                      <a:endParaRPr lang="en-US" b="1" dirty="0"/>
                    </a:p>
                  </a:txBody>
                  <a:tcPr marL="96520" marR="96520"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 includes sunflower, safflower,</a:t>
                      </a:r>
                      <a:r>
                        <a:rPr lang="en-US" baseline="0" dirty="0" smtClean="0"/>
                        <a:t> niger, linseed and castor</a:t>
                      </a:r>
                      <a:endParaRPr lang="en-US" dirty="0"/>
                    </a:p>
                  </a:txBody>
                  <a:tcPr marL="96520" marR="965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CE8ED-E68E-41C5-BCBE-43852FB85B85}" type="slidenum">
              <a:rPr lang="en-IN"/>
              <a:pPr>
                <a:defRPr/>
              </a:pPr>
              <a:t>26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Global consumption of vegetable oils– 2014-15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2357438"/>
          <a:ext cx="69008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428"/>
                <a:gridCol w="2357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Name of oil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Qty. ( in MMT)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Palm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Canola oil (Rapeseed)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Sunflower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23.57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A1116-540E-4A25-AF79-A38BA7264015}" type="slidenum">
              <a:rPr lang="en-IN"/>
              <a:pPr>
                <a:defRPr/>
              </a:pPr>
              <a:t>27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Per capita consumption of vegetable oils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785938"/>
          <a:ext cx="66960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857"/>
                <a:gridCol w="39362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Qty.</a:t>
                      </a:r>
                      <a:r>
                        <a:rPr lang="en-US" baseline="0" dirty="0" smtClean="0"/>
                        <a:t> (Kg  per annum)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World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36.00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13.92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18.00</a:t>
                      </a:r>
                      <a:endParaRPr lang="en-US" dirty="0"/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9E2A1-F5B4-412D-9250-AB5B07A1C39E}" type="slidenum">
              <a:rPr lang="en-IN"/>
              <a:pPr>
                <a:defRPr/>
              </a:pPr>
              <a:t>28</a:t>
            </a:fld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929718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CONSUMPTION OF VEGETABLE OILS  (2014-15)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1428750"/>
          <a:ext cx="8143931" cy="481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724"/>
                <a:gridCol w="4100230"/>
                <a:gridCol w="1785977"/>
              </a:tblGrid>
              <a:tr h="491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Crop / Commodity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Qty. in lakh tonnes</a:t>
                      </a:r>
                      <a:endParaRPr lang="en-US" sz="2000" dirty="0"/>
                    </a:p>
                  </a:txBody>
                  <a:tcPr/>
                </a:tc>
              </a:tr>
              <a:tr h="1239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P</a:t>
                      </a:r>
                      <a:r>
                        <a:rPr lang="en-US" sz="2000" b="1" dirty="0" smtClean="0"/>
                        <a:t>rimary source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Soybean, groundnut, R&amp;M, sesame, sunflower,  safflower, niger, linseed.</a:t>
                      </a:r>
                      <a:r>
                        <a:rPr lang="en-US" sz="2000" b="1" baseline="0" dirty="0" smtClean="0"/>
                        <a:t> (includes castor oil of 7.48 lakh tonnes)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63.29</a:t>
                      </a:r>
                      <a:endParaRPr lang="en-US" sz="2000" b="1" dirty="0"/>
                    </a:p>
                  </a:txBody>
                  <a:tcPr/>
                </a:tc>
              </a:tr>
              <a:tr h="84759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/>
                        <a:t>Secondary source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/>
                        <a:t>Coconut,</a:t>
                      </a:r>
                      <a:r>
                        <a:rPr lang="en-US" sz="2000" b="1" baseline="0" dirty="0" smtClean="0"/>
                        <a:t> Palm oil, Cotton seed, Rice bran, TBOs , SE Oils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32.46</a:t>
                      </a:r>
                      <a:endParaRPr lang="en-US" sz="2000" b="1" dirty="0"/>
                    </a:p>
                  </a:txBody>
                  <a:tcPr/>
                </a:tc>
              </a:tr>
              <a:tr h="49106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95.75</a:t>
                      </a:r>
                      <a:endParaRPr lang="en-US" sz="2000" b="1" dirty="0"/>
                    </a:p>
                  </a:txBody>
                  <a:tcPr/>
                </a:tc>
              </a:tr>
              <a:tr h="66318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Imported edible oil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/>
                        <a:t>Palm oil</a:t>
                      </a:r>
                      <a:r>
                        <a:rPr lang="en-US" sz="2000" b="1" baseline="0" dirty="0" smtClean="0"/>
                        <a:t>, Soybean, Sunflower, R&amp;M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145.88</a:t>
                      </a:r>
                      <a:endParaRPr lang="en-US" sz="2000" b="1" dirty="0"/>
                    </a:p>
                  </a:txBody>
                  <a:tcPr/>
                </a:tc>
              </a:tr>
              <a:tr h="49106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Consumption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241.63</a:t>
                      </a:r>
                      <a:endParaRPr lang="en-US" sz="2000" b="1" dirty="0"/>
                    </a:p>
                  </a:txBody>
                  <a:tcPr/>
                </a:tc>
              </a:tr>
              <a:tr h="311009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Source </a:t>
                      </a:r>
                      <a:r>
                        <a:rPr lang="en-US" sz="1400" b="1" baseline="0" dirty="0" smtClean="0"/>
                        <a:t> - SEA Data Bank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F7099-FE50-4B9E-A354-1DBD55A98199}" type="slidenum">
              <a:rPr lang="en-IN"/>
              <a:pPr>
                <a:defRPr/>
              </a:pPr>
              <a:t>29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Global scenario of Soybean - 2014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(lakh ha)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(lakh tonnes)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  (kg/ha)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share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336.14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1080.14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3213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302.74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867.61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2866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Argentina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192.53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533.98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2774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67.31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122.01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1813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India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109.08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105.28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965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169.39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371.34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2192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World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1177.19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3080.36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2620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marL="96520" marR="96520"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Source: FAO STAT</a:t>
                      </a:r>
                      <a:endParaRPr lang="en-US" b="1" dirty="0"/>
                    </a:p>
                  </a:txBody>
                  <a:tcPr marL="96520" marR="965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39660-16A3-4692-A694-7A41C86476A4}" type="slidenum">
              <a:rPr lang="en-IN"/>
              <a:pPr>
                <a:defRPr/>
              </a:pPr>
              <a:t>3</a:t>
            </a:fld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254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COMMODITY-WISE SHARE IN EDIBLE OIL  - 2014-15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5" y="1071563"/>
          <a:ext cx="8858311" cy="557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31"/>
                <a:gridCol w="1500198"/>
                <a:gridCol w="1428760"/>
                <a:gridCol w="1285884"/>
                <a:gridCol w="1143038"/>
              </a:tblGrid>
              <a:tr h="4019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share</a:t>
                      </a:r>
                      <a:endParaRPr lang="en-US" dirty="0"/>
                    </a:p>
                  </a:txBody>
                  <a:tcPr/>
                </a:tc>
              </a:tr>
              <a:tr h="31239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Primary</a:t>
                      </a:r>
                      <a:r>
                        <a:rPr lang="en-US" sz="2000" b="1" baseline="0" dirty="0" smtClean="0"/>
                        <a:t> sources (Qty. in lakh qtls.)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 &amp; 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19.56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3.54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23.10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10</a:t>
                      </a:r>
                      <a:endParaRPr lang="en-US" b="0" dirty="0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Soybean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16.84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29.83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46.67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19</a:t>
                      </a:r>
                      <a:endParaRPr lang="en-US" b="0" dirty="0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Groundnut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15.08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15.08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Sunflower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1.40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15.42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16.82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/>
                </a:tc>
              </a:tr>
              <a:tr h="34522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Sesame, Safflower, Niger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3.02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3.02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Castor &amp; Linseed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7.39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7.39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</a:tr>
              <a:tr h="37473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Secondary sources </a:t>
                      </a:r>
                      <a:r>
                        <a:rPr lang="en-US" sz="2000" b="1" baseline="0" dirty="0" smtClean="0"/>
                        <a:t>(Qty. in lakh qtls.)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Palm oil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1.71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97.09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98.80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41</a:t>
                      </a:r>
                      <a:endParaRPr lang="en-US" b="0" dirty="0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Cotton</a:t>
                      </a:r>
                      <a:r>
                        <a:rPr lang="en-US" b="0" baseline="0" dirty="0" smtClean="0"/>
                        <a:t> seed oil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12.15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12.15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Rice</a:t>
                      </a:r>
                      <a:r>
                        <a:rPr lang="en-US" b="0" baseline="0" dirty="0" smtClean="0"/>
                        <a:t> bran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9.20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9.20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Others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9.40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9.40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</a:tr>
              <a:tr h="401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Total A+B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95.75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145.88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241.63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39F18-78C1-41F1-A6BC-3980CCC7CA5D}" type="slidenum">
              <a:rPr lang="en-IN"/>
              <a:pPr>
                <a:defRPr/>
              </a:pPr>
              <a:t>30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QUANTITY &amp; VALUE OF IMPORTED EDIBLE OIL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57313" y="2000250"/>
          <a:ext cx="675800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2428892"/>
                <a:gridCol w="2357454"/>
              </a:tblGrid>
              <a:tr h="500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Oil year (Nov-Oct)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</a:t>
                      </a:r>
                      <a:r>
                        <a:rPr lang="en-US" baseline="0" dirty="0" smtClean="0"/>
                        <a:t> of edible oil (Qty. in lakh tonnes)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( in 000 crores)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2011-12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84.45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46,260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2012-13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106.95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62,641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2013-14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118.07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69,759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2014-15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144.03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67,700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Source : DGCIS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7DA76-9748-4C3D-B358-4DDCFF8CFAD1}" type="slidenum">
              <a:rPr lang="en-IN"/>
              <a:pPr>
                <a:defRPr/>
              </a:pPr>
              <a:t>31</a:t>
            </a:fld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15328" cy="50006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/>
              <a:t>Trend in import of edible oil 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/>
            </a:r>
            <a:br>
              <a:rPr lang="en-US" sz="28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88" y="714375"/>
          <a:ext cx="6096000" cy="84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8439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More than 14 million tonnes of vegetable oils worth of more than Rs. 67,000 crores (2014-15).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1B6A7-608D-4901-A2F9-863788051612}" type="slidenum">
              <a:rPr lang="en-IN"/>
              <a:pPr>
                <a:defRPr/>
              </a:pPr>
              <a:t>32</a:t>
            </a:fld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Export from Oilseeds sector – 2014-15</a:t>
            </a:r>
            <a:endParaRPr lang="en-US" sz="3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214313" y="1214438"/>
          <a:ext cx="4500594" cy="450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500198"/>
                <a:gridCol w="1500198"/>
              </a:tblGrid>
              <a:tr h="7435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Commodity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Qty. </a:t>
                      </a:r>
                    </a:p>
                    <a:p>
                      <a:pPr algn="ctr"/>
                      <a:r>
                        <a:rPr lang="en-US" b="1" dirty="0" smtClean="0"/>
                        <a:t>(lakh tonnes)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Value </a:t>
                      </a:r>
                    </a:p>
                    <a:p>
                      <a:pPr algn="ctr"/>
                      <a:r>
                        <a:rPr lang="en-US" b="1" dirty="0" smtClean="0"/>
                        <a:t>(Rs.</a:t>
                      </a:r>
                      <a:r>
                        <a:rPr lang="en-US" b="1" baseline="0" dirty="0" smtClean="0"/>
                        <a:t> in crores)</a:t>
                      </a:r>
                      <a:endParaRPr lang="en-US" b="1" dirty="0"/>
                    </a:p>
                  </a:txBody>
                  <a:tcPr/>
                </a:tc>
              </a:tr>
              <a:tr h="4308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Oil meal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39.04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8128.60</a:t>
                      </a:r>
                      <a:endParaRPr lang="en-US" b="1" dirty="0"/>
                    </a:p>
                  </a:txBody>
                  <a:tcPr/>
                </a:tc>
              </a:tr>
              <a:tr h="743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Groundnut</a:t>
                      </a:r>
                    </a:p>
                    <a:p>
                      <a:r>
                        <a:rPr lang="en-US" b="1" dirty="0" smtClean="0"/>
                        <a:t>(HPS )*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7.08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4675.38</a:t>
                      </a:r>
                      <a:endParaRPr lang="en-US" b="1" dirty="0"/>
                    </a:p>
                  </a:txBody>
                  <a:tcPr/>
                </a:tc>
              </a:tr>
              <a:tr h="4308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Castor oil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5.46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4710.18</a:t>
                      </a:r>
                      <a:endParaRPr lang="en-US" b="1" dirty="0"/>
                    </a:p>
                  </a:txBody>
                  <a:tcPr/>
                </a:tc>
              </a:tr>
              <a:tr h="4308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Sesame seeds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3.76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4717.77</a:t>
                      </a:r>
                      <a:endParaRPr lang="en-US" b="1" dirty="0"/>
                    </a:p>
                  </a:txBody>
                  <a:tcPr/>
                </a:tc>
              </a:tr>
              <a:tr h="4308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Niger</a:t>
                      </a:r>
                      <a:r>
                        <a:rPr lang="en-US" b="1" baseline="0" dirty="0" smtClean="0"/>
                        <a:t> seeds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108.23</a:t>
                      </a:r>
                      <a:endParaRPr lang="en-US" b="1" dirty="0"/>
                    </a:p>
                  </a:txBody>
                  <a:tcPr/>
                </a:tc>
              </a:tr>
              <a:tr h="4308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2.89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1714.90</a:t>
                      </a:r>
                      <a:endParaRPr lang="en-US" b="1" dirty="0"/>
                    </a:p>
                  </a:txBody>
                  <a:tcPr/>
                </a:tc>
              </a:tr>
              <a:tr h="4308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58.41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24055.06</a:t>
                      </a:r>
                      <a:endParaRPr lang="en-US" b="1" dirty="0"/>
                    </a:p>
                  </a:txBody>
                  <a:tcPr/>
                </a:tc>
              </a:tr>
              <a:tr h="430802"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*HPS: Hand picked selection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51" name="Picture 2" descr="C:\Users\Dr J P Singh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214438"/>
            <a:ext cx="3714750" cy="1643062"/>
          </a:xfrm>
        </p:spPr>
      </p:pic>
      <p:pic>
        <p:nvPicPr>
          <p:cNvPr id="43052" name="Picture 2" descr="http://img.tradeindia.com/fp/1/302/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928938"/>
            <a:ext cx="15001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3" name="Picture 2" descr="http://catalog.wlimg.com/1/1967050/other-images/108185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928938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4" name="Picture 2" descr="http://www.shrilalmahal.org/products/11914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357688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5" name="Picture 4" descr="http://www.valupets.com/products/images/products/Wild%20Bird%20Niger%20Seed%2025k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4286250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5AE9D-6B0F-4347-8C49-DD390721F9FB}" type="slidenum">
              <a:rPr lang="en-IN"/>
              <a:pPr>
                <a:defRPr/>
              </a:pPr>
              <a:t>33</a:t>
            </a:fld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Major exporting and importing countries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50" y="1341438"/>
          <a:ext cx="8401079" cy="378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7"/>
                <a:gridCol w="2262783"/>
                <a:gridCol w="2537829"/>
                <a:gridCol w="2100270"/>
              </a:tblGrid>
              <a:tr h="37084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Commodity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Exporting Countries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Importing Countries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India’s</a:t>
                      </a:r>
                      <a:r>
                        <a:rPr lang="en-US" b="1" baseline="0" dirty="0" smtClean="0"/>
                        <a:t> Position</a:t>
                      </a:r>
                      <a:endParaRPr lang="en-US" b="1" dirty="0"/>
                    </a:p>
                  </a:txBody>
                  <a:tcPr/>
                </a:tc>
              </a:tr>
              <a:tr h="41497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Groundnut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Argentina, Brazil,</a:t>
                      </a:r>
                      <a:r>
                        <a:rPr lang="en-US" sz="1600" b="1" baseline="0" dirty="0" smtClean="0"/>
                        <a:t> India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China</a:t>
                      </a:r>
                      <a:r>
                        <a:rPr lang="en-US" sz="1600" b="1" baseline="0" dirty="0" smtClean="0"/>
                        <a:t> and EU including UK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largest Exporter</a:t>
                      </a:r>
                      <a:endParaRPr lang="en-US" sz="1600" b="1" dirty="0"/>
                    </a:p>
                  </a:txBody>
                  <a:tcPr/>
                </a:tc>
              </a:tr>
              <a:tr h="56071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Palm oil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Indonesia, Malaysia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India,</a:t>
                      </a:r>
                      <a:r>
                        <a:rPr lang="en-US" sz="1600" b="1" baseline="0" dirty="0" smtClean="0"/>
                        <a:t> China, EU and Pakistan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largest Importer</a:t>
                      </a:r>
                      <a:endParaRPr lang="en-US" sz="1600" b="1" dirty="0"/>
                    </a:p>
                  </a:txBody>
                  <a:tcPr/>
                </a:tc>
              </a:tr>
              <a:tr h="56357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Soybean</a:t>
                      </a:r>
                      <a:r>
                        <a:rPr lang="en-US" sz="1600" b="1" baseline="0" dirty="0" smtClean="0"/>
                        <a:t> oil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Argentina, Brazil, Paraguay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India, China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largest Importer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</a:tr>
              <a:tr h="56643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Sunflower</a:t>
                      </a:r>
                      <a:r>
                        <a:rPr lang="en-US" sz="1600" b="1" baseline="0" dirty="0" smtClean="0"/>
                        <a:t> Oil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Ukraine</a:t>
                      </a:r>
                      <a:r>
                        <a:rPr lang="en-US" sz="1600" b="1" baseline="0" dirty="0" smtClean="0"/>
                        <a:t> and Russia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India, China, Turkey and Netherland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largest Importer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</a:tr>
              <a:tr h="5692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Mustard oil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Canada,</a:t>
                      </a:r>
                      <a:r>
                        <a:rPr lang="en-US" sz="1600" b="1" baseline="0" dirty="0" smtClean="0"/>
                        <a:t> Germany, Poland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US,</a:t>
                      </a:r>
                      <a:r>
                        <a:rPr lang="en-US" sz="1600" b="1" baseline="0" dirty="0" smtClean="0"/>
                        <a:t> China and India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largest Importer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</a:tr>
              <a:tr h="34289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Sesame seed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India, Myanmar, Sudan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EU including UK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largest Exporter</a:t>
                      </a:r>
                      <a:endParaRPr lang="en-US" sz="1600" b="1" dirty="0"/>
                    </a:p>
                  </a:txBody>
                  <a:tcPr/>
                </a:tc>
              </a:tr>
              <a:tr h="31911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Castor oil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India</a:t>
                      </a:r>
                      <a:r>
                        <a:rPr lang="en-US" sz="1600" b="1" baseline="0" dirty="0" smtClean="0"/>
                        <a:t> and China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China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largest Exporter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464F3-1CC7-41F7-A7BC-7D3B63B6DC6D}" type="slidenum">
              <a:rPr lang="en-IN"/>
              <a:pPr>
                <a:defRPr/>
              </a:pPr>
              <a:t>34</a:t>
            </a:fld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0" y="2590800"/>
            <a:ext cx="6096000" cy="1323439"/>
          </a:xfrm>
          <a:prstGeom prst="rect">
            <a:avLst/>
          </a:prstGeom>
          <a:noFill/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5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THANK YOU</a:t>
            </a:r>
            <a:endParaRPr lang="en-IN" sz="8000" b="1" spc="5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9A0A9-64BA-4515-9F88-007A50BF8B70}" type="slidenum">
              <a:rPr lang="en-IN"/>
              <a:pPr>
                <a:defRPr/>
              </a:pPr>
              <a:t>35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 day productivity of soybean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of NPK </a:t>
                      </a:r>
                      <a:r>
                        <a:rPr lang="en-US" dirty="0" smtClean="0"/>
                        <a:t>(kg /ha)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 (kg /ha /day)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156.80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136.00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19.30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Argentina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13.80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12.20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India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95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44.10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12.30</a:t>
                      </a:r>
                      <a:endParaRPr lang="en-US" b="1" dirty="0"/>
                    </a:p>
                  </a:txBody>
                  <a:tcPr marL="96520" marR="96520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 smtClean="0"/>
                        <a:t>(Source: ICAR</a:t>
                      </a:r>
                      <a:r>
                        <a:rPr lang="en-US" b="1" baseline="0" dirty="0" smtClean="0"/>
                        <a:t> – Presentation)</a:t>
                      </a:r>
                      <a:endParaRPr lang="en-US" b="1" dirty="0"/>
                    </a:p>
                  </a:txBody>
                  <a:tcPr marL="96520" marR="96520"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marL="96520" marR="96520"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marL="96520" marR="96520"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34C14-AD58-442A-9ED2-21A55EAA5F11}" type="slidenum">
              <a:rPr lang="en-IN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Global scenario of Groundnut - 2014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(lakh 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(lakh tonnes)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  (kg/ha)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share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45.22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157.83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India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52.00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65.57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1261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Nigeria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5.36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23.63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Sudan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105.48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124.33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1178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World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256.70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423.16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1649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Source: FAO STAT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C5FD8-2BFF-4C17-96A8-7220BDA5B909}" type="slidenum">
              <a:rPr lang="en-IN"/>
              <a:pPr>
                <a:defRPr/>
              </a:pPr>
              <a:t>5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Global scenario of R &amp; M - 2014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Area (lakh ha)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Production (lakh tonnes)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Yield  (kg/ha)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share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155.55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1926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65.50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116.00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1771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India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72.01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78.77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1094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62.47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4479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15.04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55.23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3673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118.65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327.17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2757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World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365.90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716.42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1958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marL="96520" marR="96520"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Source: FAO STAT</a:t>
                      </a:r>
                      <a:endParaRPr lang="en-US" b="1" dirty="0"/>
                    </a:p>
                  </a:txBody>
                  <a:tcPr marL="96520" marR="965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7FD64-4809-46EC-8F68-6D74CB5320C7}" type="slidenum">
              <a:rPr lang="en-IN"/>
              <a:pPr>
                <a:defRPr/>
              </a:pPr>
              <a:t>6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Global scenario of Sunflower - 2014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33916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389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(lakh ha)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(lakh tonnes)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  (kg/ha)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share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Russian Fed.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64.43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90.34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1902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Ukraine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52.12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101.34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23.80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2559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Romania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9.98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21.89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2194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India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7.30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4.15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569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113.79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195.63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1719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World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247.62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413.35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1669</a:t>
                      </a:r>
                      <a:endParaRPr lang="en-US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marL="96520" marR="96520"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Source: FAO STAT</a:t>
                      </a:r>
                      <a:endParaRPr lang="en-US" b="1" dirty="0"/>
                    </a:p>
                  </a:txBody>
                  <a:tcPr marL="96520" marR="965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A769-4446-442E-8059-53C003D5FBE4}" type="slidenum">
              <a:rPr lang="en-IN"/>
              <a:pPr>
                <a:defRPr/>
              </a:pPr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Green marble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152400"/>
            <a:ext cx="7929618" cy="6096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900" b="1" dirty="0" smtClean="0">
                <a:solidFill>
                  <a:schemeClr val="bg1"/>
                </a:solidFill>
              </a:rPr>
              <a:t/>
            </a:r>
            <a:br>
              <a:rPr lang="en-US" sz="2900" b="1" dirty="0" smtClean="0">
                <a:solidFill>
                  <a:schemeClr val="bg1"/>
                </a:solidFill>
              </a:rPr>
            </a:br>
            <a:r>
              <a:rPr lang="en-US" sz="2900" b="1" dirty="0" smtClean="0">
                <a:solidFill>
                  <a:schemeClr val="tx1"/>
                </a:solidFill>
              </a:rPr>
              <a:t>National Oilseeds Scenario </a:t>
            </a:r>
            <a:br>
              <a:rPr lang="en-US" sz="2900" b="1" dirty="0" smtClean="0">
                <a:solidFill>
                  <a:schemeClr val="tx1"/>
                </a:solidFill>
              </a:rPr>
            </a:br>
            <a:endParaRPr lang="en-US" sz="29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0825" y="981075"/>
          <a:ext cx="4104457" cy="5522026"/>
        </p:xfrm>
        <a:graphic>
          <a:graphicData uri="http://schemas.openxmlformats.org/drawingml/2006/table">
            <a:tbl>
              <a:tblPr/>
              <a:tblGrid>
                <a:gridCol w="933667"/>
                <a:gridCol w="931995"/>
                <a:gridCol w="1343277"/>
                <a:gridCol w="895518"/>
              </a:tblGrid>
              <a:tr h="586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Year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Lakh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ha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Lakh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tonnes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Yield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Kg /ha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1950-51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107.30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51.60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1960-61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137.70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69.80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507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1970-71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166.40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96.30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579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1980-81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176.00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93.70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532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1990-91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241.50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186.10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771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2000-01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227.70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184.40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810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2010-11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272.20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324.82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1193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2011-12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263.10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298.00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1133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2012-13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264.84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309.39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1168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2013-14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285.25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328.76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1153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2014-15</a:t>
                      </a:r>
                      <a:endParaRPr kumimoji="0" lang="en-I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257.26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266.75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41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2015-16                 ( 4</a:t>
                      </a:r>
                      <a:r>
                        <a:rPr kumimoji="0" lang="en-US" sz="1200" b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</a:t>
                      </a: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kumimoji="0" lang="en-I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261.34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253.04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499992" y="1052736"/>
          <a:ext cx="4464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1E23F-B146-4F0D-A214-C742E2425122}" type="slidenum">
              <a:rPr lang="en-IN"/>
              <a:pPr>
                <a:defRPr/>
              </a:pPr>
              <a:t>8</a:t>
            </a:fld>
            <a:endParaRPr lang="en-IN"/>
          </a:p>
        </p:txBody>
      </p:sp>
      <p:sp>
        <p:nvSpPr>
          <p:cNvPr id="17485" name="TextBox 6"/>
          <p:cNvSpPr txBox="1">
            <a:spLocks noChangeArrowheads="1"/>
          </p:cNvSpPr>
          <p:nvPr/>
        </p:nvSpPr>
        <p:spPr bwMode="auto">
          <a:xfrm>
            <a:off x="357188" y="65008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Source: DES, DAC&amp;FW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08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Crop wise contribution ( Avg. 2011-16)</a:t>
            </a:r>
            <a:endParaRPr lang="en-IN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188" y="1125538"/>
          <a:ext cx="7992888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986"/>
                <a:gridCol w="1714512"/>
                <a:gridCol w="1582094"/>
                <a:gridCol w="1396280"/>
                <a:gridCol w="1268016"/>
              </a:tblGrid>
              <a:tr h="6987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Crops 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Area (lakh ha)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Production</a:t>
                      </a:r>
                      <a:r>
                        <a:rPr lang="en-US" sz="2000" b="1" baseline="0" dirty="0" smtClean="0"/>
                        <a:t> (lakh tonnes)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Yield (kg/ha)</a:t>
                      </a:r>
                      <a:endParaRPr lang="en-IN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Share in prod.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Soybean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110.49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115.41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1045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R</a:t>
                      </a:r>
                      <a:r>
                        <a:rPr lang="en-US" sz="2000" b="0" baseline="0" dirty="0" smtClean="0"/>
                        <a:t> &amp;M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60.88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71.23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1170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Groundnut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49.72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71.09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1430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Sesame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17.89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7.81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436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&gt;2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Sunflower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6.58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4.66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708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&lt;2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Niger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2.90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0.90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&lt;1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Safflower 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1.83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1.04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568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&lt;1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Castor *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11.95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19.01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1590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Linseed*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2.99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/>
                        <a:t>1.46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&lt;1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All India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1" dirty="0" smtClean="0"/>
                        <a:t>265.23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1" dirty="0" smtClean="0"/>
                        <a:t>292.62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1103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68">
                <a:tc gridSpan="5">
                  <a:txBody>
                    <a:bodyPr/>
                    <a:lstStyle/>
                    <a:p>
                      <a:r>
                        <a:rPr lang="en-US" sz="2000" b="1" dirty="0" smtClean="0"/>
                        <a:t>Source:</a:t>
                      </a:r>
                      <a:r>
                        <a:rPr lang="en-US" sz="2000" b="1" baseline="0" dirty="0" smtClean="0"/>
                        <a:t> DES, DAC &amp; FW (* Non-edible)</a:t>
                      </a:r>
                      <a:endParaRPr lang="en-IN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70268-EC3C-4E61-AA51-EF48F10E894C}" type="slidenum">
              <a:rPr lang="en-IN"/>
              <a:pPr>
                <a:defRPr/>
              </a:pPr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2321</Words>
  <Application>Microsoft Office PowerPoint</Application>
  <PresentationFormat>On-screen Show (4:3)</PresentationFormat>
  <Paragraphs>1173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Oilseeds and Vegetable Oil Scenario</vt:lpstr>
      <vt:lpstr>Top 10 Oilseed producing countries - 2014</vt:lpstr>
      <vt:lpstr>Global scenario of Soybean - 2014</vt:lpstr>
      <vt:lpstr>Per day productivity of soybean</vt:lpstr>
      <vt:lpstr>Global scenario of Groundnut - 2014</vt:lpstr>
      <vt:lpstr>Global scenario of R &amp; M - 2014</vt:lpstr>
      <vt:lpstr>Global scenario of Sunflower - 2014</vt:lpstr>
      <vt:lpstr> National Oilseeds Scenario  </vt:lpstr>
      <vt:lpstr>Crop wise contribution ( Avg. 2011-16)</vt:lpstr>
      <vt:lpstr>State wise contribution (2015-16)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Yield potential (Kg/ha) in oilseeds</vt:lpstr>
      <vt:lpstr>Success stories</vt:lpstr>
      <vt:lpstr> MSP and market price of oilseed  </vt:lpstr>
      <vt:lpstr>Oil Industry - at a Glance</vt:lpstr>
      <vt:lpstr>Major Constraint in yield improvement </vt:lpstr>
      <vt:lpstr>STRATEGIES</vt:lpstr>
      <vt:lpstr>Production Targets of Oilseeds</vt:lpstr>
      <vt:lpstr>Global consumption of vegetable oils– 2014-15</vt:lpstr>
      <vt:lpstr>Per capita consumption of vegetable oils</vt:lpstr>
      <vt:lpstr>CONSUMPTION OF VEGETABLE OILS  (2014-15) </vt:lpstr>
      <vt:lpstr>COMMODITY-WISE SHARE IN EDIBLE OIL  - 2014-15</vt:lpstr>
      <vt:lpstr>QUANTITY &amp; VALUE OF IMPORTED EDIBLE OIL</vt:lpstr>
      <vt:lpstr>   Trend in import of edible oil   </vt:lpstr>
      <vt:lpstr>Export from Oilseeds sector – 2014-15</vt:lpstr>
      <vt:lpstr>Major exporting and importing countries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</cp:lastModifiedBy>
  <cp:revision>31</cp:revision>
  <dcterms:created xsi:type="dcterms:W3CDTF">2016-10-13T06:11:47Z</dcterms:created>
  <dcterms:modified xsi:type="dcterms:W3CDTF">2016-11-03T06:21:40Z</dcterms:modified>
</cp:coreProperties>
</file>